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8" r:id="rId2"/>
    <p:sldId id="273" r:id="rId3"/>
    <p:sldId id="275" r:id="rId4"/>
    <p:sldId id="276" r:id="rId5"/>
    <p:sldId id="277" r:id="rId6"/>
    <p:sldId id="278" r:id="rId7"/>
    <p:sldId id="279" r:id="rId8"/>
    <p:sldId id="280" r:id="rId9"/>
    <p:sldId id="281" r:id="rId10"/>
    <p:sldId id="282" r:id="rId11"/>
    <p:sldId id="283" r:id="rId12"/>
    <p:sldId id="284" r:id="rId13"/>
    <p:sldId id="285" r:id="rId14"/>
    <p:sldId id="286" r:id="rId15"/>
    <p:sldId id="287" r:id="rId16"/>
    <p:sldId id="288" r:id="rId17"/>
    <p:sldId id="290" r:id="rId18"/>
    <p:sldId id="291" r:id="rId19"/>
    <p:sldId id="292" r:id="rId20"/>
    <p:sldId id="289" r:id="rId21"/>
    <p:sldId id="293" r:id="rId22"/>
    <p:sldId id="294" r:id="rId23"/>
    <p:sldId id="295" r:id="rId24"/>
    <p:sldId id="296" r:id="rId25"/>
    <p:sldId id="274" r:id="rId26"/>
  </p:sldIdLst>
  <p:sldSz cx="9144000" cy="6858000" type="screen4x3"/>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2" d="100"/>
          <a:sy n="82" d="100"/>
        </p:scale>
        <p:origin x="147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844824"/>
            <a:ext cx="7126560" cy="1470025"/>
          </a:xfrm>
        </p:spPr>
        <p:txBody>
          <a:bodyPr/>
          <a:lstStyle/>
          <a:p>
            <a:r>
              <a:rPr lang="en-US"/>
              <a:t>Click to edit Master title style</a:t>
            </a:r>
            <a:endParaRPr lang="fr-FR" dirty="0"/>
          </a:p>
        </p:txBody>
      </p:sp>
      <p:sp>
        <p:nvSpPr>
          <p:cNvPr id="3" name="Subtitle 2"/>
          <p:cNvSpPr>
            <a:spLocks noGrp="1"/>
          </p:cNvSpPr>
          <p:nvPr>
            <p:ph type="subTitle" idx="1"/>
          </p:nvPr>
        </p:nvSpPr>
        <p:spPr>
          <a:xfrm>
            <a:off x="683568" y="3573016"/>
            <a:ext cx="7128792"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FR" dirty="0"/>
          </a:p>
        </p:txBody>
      </p:sp>
      <p:sp>
        <p:nvSpPr>
          <p:cNvPr id="6" name="Slide Number Placeholder 5"/>
          <p:cNvSpPr>
            <a:spLocks noGrp="1"/>
          </p:cNvSpPr>
          <p:nvPr>
            <p:ph type="sldNum" sz="quarter" idx="12"/>
          </p:nvPr>
        </p:nvSpPr>
        <p:spPr/>
        <p:txBody>
          <a:bodyPr/>
          <a:lstStyle/>
          <a:p>
            <a:fld id="{5FB68D85-D702-496B-9AC1-75A848BA62BF}" type="slidenum">
              <a:rPr lang="nl-NL" smtClean="0"/>
              <a:pPr/>
              <a:t>‹Nr.›</a:t>
            </a:fld>
            <a:endParaRPr lang="nl-NL"/>
          </a:p>
        </p:txBody>
      </p:sp>
    </p:spTree>
    <p:extLst>
      <p:ext uri="{BB962C8B-B14F-4D97-AF65-F5344CB8AC3E}">
        <p14:creationId xmlns:p14="http://schemas.microsoft.com/office/powerpoint/2010/main" val="3777277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6" name="Slide Number Placeholder 5"/>
          <p:cNvSpPr>
            <a:spLocks noGrp="1"/>
          </p:cNvSpPr>
          <p:nvPr>
            <p:ph type="sldNum" sz="quarter" idx="12"/>
          </p:nvPr>
        </p:nvSpPr>
        <p:spPr/>
        <p:txBody>
          <a:bodyPr/>
          <a:lstStyle/>
          <a:p>
            <a:fld id="{5FB68D85-D702-496B-9AC1-75A848BA62BF}" type="slidenum">
              <a:rPr lang="nl-NL" smtClean="0"/>
              <a:pPr/>
              <a:t>‹Nr.›</a:t>
            </a:fld>
            <a:endParaRPr lang="nl-NL"/>
          </a:p>
        </p:txBody>
      </p:sp>
    </p:spTree>
    <p:extLst>
      <p:ext uri="{BB962C8B-B14F-4D97-AF65-F5344CB8AC3E}">
        <p14:creationId xmlns:p14="http://schemas.microsoft.com/office/powerpoint/2010/main" val="708096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EDD1203-8AE8-4CE5-AEEC-78C289790632}" type="datetimeFigureOut">
              <a:rPr lang="nl-NL" smtClean="0"/>
              <a:pPr/>
              <a:t>14-5-2018</a:t>
            </a:fld>
            <a:endParaRPr lang="nl-NL"/>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nl-NL"/>
          </a:p>
        </p:txBody>
      </p:sp>
      <p:sp>
        <p:nvSpPr>
          <p:cNvPr id="4" name="Slide Number Placeholder 3"/>
          <p:cNvSpPr>
            <a:spLocks noGrp="1"/>
          </p:cNvSpPr>
          <p:nvPr>
            <p:ph type="sldNum" sz="quarter" idx="12"/>
          </p:nvPr>
        </p:nvSpPr>
        <p:spPr/>
        <p:txBody>
          <a:bodyPr/>
          <a:lstStyle/>
          <a:p>
            <a:fld id="{5FB68D85-D702-496B-9AC1-75A848BA62BF}" type="slidenum">
              <a:rPr lang="nl-NL" smtClean="0"/>
              <a:pPr/>
              <a:t>‹Nr.›</a:t>
            </a:fld>
            <a:endParaRPr lang="nl-N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11" Type="http://schemas.openxmlformats.org/officeDocument/2006/relationships/image" Target="../media/image7.png"/><Relationship Id="rId5" Type="http://schemas.openxmlformats.org/officeDocument/2006/relationships/image" Target="../media/image1.jpeg"/><Relationship Id="rId10" Type="http://schemas.openxmlformats.org/officeDocument/2006/relationships/image" Target="../media/image6.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24745"/>
            <a:ext cx="7283152" cy="504056"/>
          </a:xfrm>
          <a:prstGeom prst="rect">
            <a:avLst/>
          </a:prstGeom>
        </p:spPr>
        <p:txBody>
          <a:bodyPr vert="horz" lIns="91440" tIns="45720" rIns="91440" bIns="45720" rtlCol="0" anchor="ctr">
            <a:normAutofit/>
          </a:bodyPr>
          <a:lstStyle/>
          <a:p>
            <a:r>
              <a:rPr lang="en-US"/>
              <a:t>Click to edit Master title style</a:t>
            </a:r>
            <a:endParaRPr lang="fr-FR" dirty="0"/>
          </a:p>
        </p:txBody>
      </p:sp>
      <p:sp>
        <p:nvSpPr>
          <p:cNvPr id="3" name="Text Placeholder 2"/>
          <p:cNvSpPr>
            <a:spLocks noGrp="1"/>
          </p:cNvSpPr>
          <p:nvPr>
            <p:ph type="body" idx="1"/>
          </p:nvPr>
        </p:nvSpPr>
        <p:spPr>
          <a:xfrm>
            <a:off x="457200" y="1700807"/>
            <a:ext cx="7283152" cy="4523711"/>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
        <p:nvSpPr>
          <p:cNvPr id="6" name="Slide Number Placeholder 5"/>
          <p:cNvSpPr>
            <a:spLocks noGrp="1"/>
          </p:cNvSpPr>
          <p:nvPr>
            <p:ph type="sldNum" sz="quarter" idx="4"/>
          </p:nvPr>
        </p:nvSpPr>
        <p:spPr>
          <a:xfrm>
            <a:off x="7092280" y="6560259"/>
            <a:ext cx="648072" cy="196131"/>
          </a:xfrm>
          <a:prstGeom prst="rect">
            <a:avLst/>
          </a:prstGeom>
        </p:spPr>
        <p:txBody>
          <a:bodyPr vert="horz" lIns="91440" tIns="45720" rIns="91440" bIns="45720" rtlCol="0" anchor="ctr"/>
          <a:lstStyle>
            <a:lvl1pPr algn="r">
              <a:defRPr sz="1200">
                <a:solidFill>
                  <a:srgbClr val="C00000"/>
                </a:solidFill>
              </a:defRPr>
            </a:lvl1pPr>
          </a:lstStyle>
          <a:p>
            <a:fld id="{5FB68D85-D702-496B-9AC1-75A848BA62BF}" type="slidenum">
              <a:rPr lang="nl-NL" smtClean="0"/>
              <a:pPr/>
              <a:t>‹Nr.›</a:t>
            </a:fld>
            <a:endParaRPr lang="nl-NL"/>
          </a:p>
        </p:txBody>
      </p:sp>
      <p:sp>
        <p:nvSpPr>
          <p:cNvPr id="7" name="Rectangle 6"/>
          <p:cNvSpPr/>
          <p:nvPr/>
        </p:nvSpPr>
        <p:spPr>
          <a:xfrm>
            <a:off x="7956376" y="0"/>
            <a:ext cx="1187624" cy="6858000"/>
          </a:xfrm>
          <a:prstGeom prst="rect">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Picture 2" descr="P:\1_En cours\Sites\Shutterstock photos\web\precision_measurement_tool.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0392" y="260648"/>
            <a:ext cx="900000" cy="693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1_En cours\Sites\Shutterstock photos\web\tankers.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00392" y="1412776"/>
            <a:ext cx="900000" cy="6551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P:\1_En cours\Sites\Shutterstock photos\web\radar.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00392" y="2515476"/>
            <a:ext cx="900000" cy="6975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P:\1_En cours\Sites\Shutterstock photos\web\medical.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00392" y="3717032"/>
            <a:ext cx="900000" cy="6734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P:\1_En cours\Sites\Shutterstock photos\web\blood-pressure.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00392" y="4843799"/>
            <a:ext cx="900000" cy="6014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P:\1_En cours\Sites\Shutterstock photos\web\gold_scales.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100392" y="5923694"/>
            <a:ext cx="900000" cy="6016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95536" y="140371"/>
            <a:ext cx="934349" cy="934349"/>
          </a:xfrm>
          <a:prstGeom prst="rect">
            <a:avLst/>
          </a:prstGeom>
        </p:spPr>
      </p:pic>
      <p:sp>
        <p:nvSpPr>
          <p:cNvPr id="15" name="TextBox 14"/>
          <p:cNvSpPr txBox="1"/>
          <p:nvPr/>
        </p:nvSpPr>
        <p:spPr>
          <a:xfrm>
            <a:off x="1445416" y="315159"/>
            <a:ext cx="6408712" cy="584775"/>
          </a:xfrm>
          <a:prstGeom prst="rect">
            <a:avLst/>
          </a:prstGeom>
          <a:noFill/>
        </p:spPr>
        <p:txBody>
          <a:bodyPr wrap="square" rtlCol="0">
            <a:spAutoFit/>
          </a:bodyPr>
          <a:lstStyle/>
          <a:p>
            <a:pPr algn="l"/>
            <a:r>
              <a:rPr lang="en-GB" sz="3200" dirty="0">
                <a:solidFill>
                  <a:srgbClr val="0070C0"/>
                </a:solidFill>
              </a:rPr>
              <a:t>OIML</a:t>
            </a:r>
            <a:r>
              <a:rPr lang="en-GB" sz="3200" baseline="0" dirty="0">
                <a:solidFill>
                  <a:srgbClr val="0070C0"/>
                </a:solidFill>
              </a:rPr>
              <a:t> Certification System (OIML-CS)</a:t>
            </a:r>
          </a:p>
        </p:txBody>
      </p:sp>
      <p:sp>
        <p:nvSpPr>
          <p:cNvPr id="16" name="TextBox 15"/>
          <p:cNvSpPr txBox="1"/>
          <p:nvPr/>
        </p:nvSpPr>
        <p:spPr>
          <a:xfrm>
            <a:off x="3563888" y="6519827"/>
            <a:ext cx="1268296" cy="276999"/>
          </a:xfrm>
          <a:prstGeom prst="rect">
            <a:avLst/>
          </a:prstGeom>
          <a:noFill/>
        </p:spPr>
        <p:txBody>
          <a:bodyPr wrap="none" rtlCol="0">
            <a:spAutoFit/>
          </a:bodyPr>
          <a:lstStyle/>
          <a:p>
            <a:r>
              <a:rPr lang="en-GB" sz="1200" dirty="0">
                <a:solidFill>
                  <a:srgbClr val="FF0000"/>
                </a:solidFill>
              </a:rPr>
              <a:t>OIML-CS Seminar</a:t>
            </a:r>
          </a:p>
        </p:txBody>
      </p:sp>
      <p:sp>
        <p:nvSpPr>
          <p:cNvPr id="18" name="TextBox 17"/>
          <p:cNvSpPr txBox="1"/>
          <p:nvPr/>
        </p:nvSpPr>
        <p:spPr>
          <a:xfrm>
            <a:off x="395536" y="6519826"/>
            <a:ext cx="1396216" cy="276999"/>
          </a:xfrm>
          <a:prstGeom prst="rect">
            <a:avLst/>
          </a:prstGeom>
          <a:noFill/>
        </p:spPr>
        <p:txBody>
          <a:bodyPr wrap="none" rtlCol="0">
            <a:spAutoFit/>
          </a:bodyPr>
          <a:lstStyle/>
          <a:p>
            <a:r>
              <a:rPr lang="en-GB" sz="1200" dirty="0">
                <a:solidFill>
                  <a:srgbClr val="FF0000"/>
                </a:solidFill>
              </a:rPr>
              <a:t>Moscow,</a:t>
            </a:r>
            <a:r>
              <a:rPr lang="en-GB" sz="1200" baseline="0" dirty="0">
                <a:solidFill>
                  <a:srgbClr val="FF0000"/>
                </a:solidFill>
              </a:rPr>
              <a:t> May 2018</a:t>
            </a:r>
            <a:endParaRPr lang="en-GB" sz="1200" dirty="0">
              <a:solidFill>
                <a:srgbClr val="FF0000"/>
              </a:solidFill>
            </a:endParaRPr>
          </a:p>
        </p:txBody>
      </p:sp>
    </p:spTree>
    <p:extLst>
      <p:ext uri="{BB962C8B-B14F-4D97-AF65-F5344CB8AC3E}">
        <p14:creationId xmlns:p14="http://schemas.microsoft.com/office/powerpoint/2010/main" val="23244294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3600" kern="1200" baseline="0">
          <a:solidFill>
            <a:srgbClr val="C00000"/>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cock.oosterman@oiml.org" TargetMode="External"/><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hyperlink" Target="http://www.oiml.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a:t>Use </a:t>
            </a:r>
            <a:r>
              <a:rPr lang="nl-NL" dirty="0"/>
              <a:t>of ‘</a:t>
            </a:r>
            <a:r>
              <a:rPr lang="nl-NL" dirty="0" err="1"/>
              <a:t>old</a:t>
            </a:r>
            <a:r>
              <a:rPr lang="nl-NL" dirty="0"/>
              <a:t>’ data</a:t>
            </a:r>
          </a:p>
        </p:txBody>
      </p:sp>
      <p:sp>
        <p:nvSpPr>
          <p:cNvPr id="5" name="Subtitle 2"/>
          <p:cNvSpPr>
            <a:spLocks noGrp="1"/>
          </p:cNvSpPr>
          <p:nvPr/>
        </p:nvSpPr>
        <p:spPr>
          <a:xfrm>
            <a:off x="467544" y="2492896"/>
            <a:ext cx="7128792" cy="3312368"/>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2800" dirty="0">
                <a:solidFill>
                  <a:schemeClr val="tx1"/>
                </a:solidFill>
              </a:rPr>
              <a:t>COOMET </a:t>
            </a:r>
            <a:r>
              <a:rPr lang="fr-FR" sz="2800" dirty="0" err="1">
                <a:solidFill>
                  <a:schemeClr val="tx1"/>
                </a:solidFill>
              </a:rPr>
              <a:t>Seminar</a:t>
            </a:r>
            <a:r>
              <a:rPr lang="fr-FR" sz="2800" dirty="0">
                <a:solidFill>
                  <a:schemeClr val="tx1"/>
                </a:solidFill>
              </a:rPr>
              <a:t> </a:t>
            </a:r>
          </a:p>
          <a:p>
            <a:r>
              <a:rPr lang="fr-FR" sz="2800" dirty="0">
                <a:solidFill>
                  <a:schemeClr val="tx1"/>
                </a:solidFill>
              </a:rPr>
              <a:t>OIML Certification System (OIML-CS)</a:t>
            </a:r>
          </a:p>
          <a:p>
            <a:r>
              <a:rPr lang="fr-FR" sz="2400" dirty="0">
                <a:solidFill>
                  <a:schemeClr val="tx1"/>
                </a:solidFill>
              </a:rPr>
              <a:t>Moscow, </a:t>
            </a:r>
            <a:r>
              <a:rPr lang="fr-FR" sz="2400" dirty="0" err="1">
                <a:solidFill>
                  <a:schemeClr val="tx1"/>
                </a:solidFill>
              </a:rPr>
              <a:t>Russian</a:t>
            </a:r>
            <a:r>
              <a:rPr lang="fr-FR" sz="2400" dirty="0">
                <a:solidFill>
                  <a:schemeClr val="tx1"/>
                </a:solidFill>
              </a:rPr>
              <a:t> </a:t>
            </a:r>
            <a:r>
              <a:rPr lang="fr-FR" sz="2400" dirty="0" err="1">
                <a:solidFill>
                  <a:schemeClr val="tx1"/>
                </a:solidFill>
              </a:rPr>
              <a:t>Federation</a:t>
            </a:r>
            <a:r>
              <a:rPr lang="fr-FR" sz="2400" dirty="0">
                <a:solidFill>
                  <a:schemeClr val="tx1"/>
                </a:solidFill>
              </a:rPr>
              <a:t>, May 2018</a:t>
            </a:r>
          </a:p>
          <a:p>
            <a:endParaRPr lang="fr-FR" dirty="0">
              <a:solidFill>
                <a:schemeClr val="tx1"/>
              </a:solidFill>
            </a:endParaRPr>
          </a:p>
          <a:p>
            <a:r>
              <a:rPr lang="fr-FR" sz="2000" dirty="0">
                <a:solidFill>
                  <a:schemeClr val="tx1"/>
                </a:solidFill>
              </a:rPr>
              <a:t>Cock Oosterman</a:t>
            </a:r>
            <a:br>
              <a:rPr lang="fr-FR" sz="2000" dirty="0">
                <a:solidFill>
                  <a:schemeClr val="tx1"/>
                </a:solidFill>
              </a:rPr>
            </a:br>
            <a:r>
              <a:rPr lang="fr-FR" sz="2000" dirty="0">
                <a:solidFill>
                  <a:schemeClr val="tx1"/>
                </a:solidFill>
              </a:rPr>
              <a:t>OIML-CS Management </a:t>
            </a:r>
            <a:r>
              <a:rPr lang="fr-FR" sz="2000" dirty="0" err="1">
                <a:solidFill>
                  <a:schemeClr val="tx1"/>
                </a:solidFill>
              </a:rPr>
              <a:t>Committee</a:t>
            </a:r>
            <a:r>
              <a:rPr lang="fr-FR" sz="2000" dirty="0">
                <a:solidFill>
                  <a:schemeClr val="tx1"/>
                </a:solidFill>
              </a:rPr>
              <a:t> </a:t>
            </a:r>
            <a:r>
              <a:rPr lang="fr-FR" sz="2000" dirty="0" err="1">
                <a:solidFill>
                  <a:schemeClr val="tx1"/>
                </a:solidFill>
              </a:rPr>
              <a:t>Chairperson</a:t>
            </a:r>
            <a:endParaRPr lang="fr-FR" sz="2000" dirty="0">
              <a:solidFill>
                <a:schemeClr val="tx1"/>
              </a:solidFill>
            </a:endParaRPr>
          </a:p>
        </p:txBody>
      </p:sp>
    </p:spTree>
    <p:extLst>
      <p:ext uri="{BB962C8B-B14F-4D97-AF65-F5344CB8AC3E}">
        <p14:creationId xmlns:p14="http://schemas.microsoft.com/office/powerpoint/2010/main" val="1868078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Observation</a:t>
            </a:r>
            <a:r>
              <a:rPr lang="nl-NL" dirty="0"/>
              <a:t> PD-07:5.1.2 &amp;6.1.2 clause b</a:t>
            </a:r>
          </a:p>
        </p:txBody>
      </p:sp>
      <p:sp>
        <p:nvSpPr>
          <p:cNvPr id="3" name="Content Placeholder 2"/>
          <p:cNvSpPr>
            <a:spLocks noGrp="1"/>
          </p:cNvSpPr>
          <p:nvPr>
            <p:ph idx="1"/>
          </p:nvPr>
        </p:nvSpPr>
        <p:spPr/>
        <p:txBody>
          <a:bodyPr/>
          <a:lstStyle/>
          <a:p>
            <a:pPr marL="0" indent="0">
              <a:buNone/>
            </a:pPr>
            <a:r>
              <a:rPr lang="en-US" dirty="0"/>
              <a:t>National/Regional legislative requirements may not always refer to the latest revision of the OIML Recommendation.</a:t>
            </a:r>
            <a:endParaRPr lang="en-US" sz="2400" dirty="0"/>
          </a:p>
        </p:txBody>
      </p:sp>
    </p:spTree>
    <p:extLst>
      <p:ext uri="{BB962C8B-B14F-4D97-AF65-F5344CB8AC3E}">
        <p14:creationId xmlns:p14="http://schemas.microsoft.com/office/powerpoint/2010/main" val="4171086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331640" y="3645024"/>
            <a:ext cx="331236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a:off x="4644008" y="1628800"/>
            <a:ext cx="0" cy="4536504"/>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355976" y="1196752"/>
            <a:ext cx="652743" cy="369332"/>
          </a:xfrm>
          <a:prstGeom prst="rect">
            <a:avLst/>
          </a:prstGeom>
          <a:noFill/>
        </p:spPr>
        <p:txBody>
          <a:bodyPr wrap="none" rtlCol="0">
            <a:spAutoFit/>
          </a:bodyPr>
          <a:lstStyle/>
          <a:p>
            <a:r>
              <a:rPr lang="nl-NL" dirty="0"/>
              <a:t>2018</a:t>
            </a:r>
          </a:p>
        </p:txBody>
      </p:sp>
      <p:sp>
        <p:nvSpPr>
          <p:cNvPr id="14" name="TextBox 13"/>
          <p:cNvSpPr txBox="1"/>
          <p:nvPr/>
        </p:nvSpPr>
        <p:spPr>
          <a:xfrm>
            <a:off x="1115616" y="2996952"/>
            <a:ext cx="652743" cy="369332"/>
          </a:xfrm>
          <a:prstGeom prst="rect">
            <a:avLst/>
          </a:prstGeom>
          <a:noFill/>
        </p:spPr>
        <p:txBody>
          <a:bodyPr wrap="none" rtlCol="0">
            <a:spAutoFit/>
          </a:bodyPr>
          <a:lstStyle/>
          <a:p>
            <a:r>
              <a:rPr lang="nl-NL" dirty="0"/>
              <a:t>2005</a:t>
            </a:r>
          </a:p>
        </p:txBody>
      </p:sp>
      <p:sp>
        <p:nvSpPr>
          <p:cNvPr id="15" name="TextBox 14"/>
          <p:cNvSpPr txBox="1"/>
          <p:nvPr/>
        </p:nvSpPr>
        <p:spPr>
          <a:xfrm>
            <a:off x="251520" y="4941168"/>
            <a:ext cx="652743" cy="369332"/>
          </a:xfrm>
          <a:prstGeom prst="rect">
            <a:avLst/>
          </a:prstGeom>
          <a:noFill/>
        </p:spPr>
        <p:txBody>
          <a:bodyPr wrap="none" rtlCol="0">
            <a:spAutoFit/>
          </a:bodyPr>
          <a:lstStyle/>
          <a:p>
            <a:r>
              <a:rPr lang="nl-NL" dirty="0"/>
              <a:t>1992</a:t>
            </a:r>
          </a:p>
        </p:txBody>
      </p:sp>
      <p:cxnSp>
        <p:nvCxnSpPr>
          <p:cNvPr id="19" name="Straight Connector 18"/>
          <p:cNvCxnSpPr/>
          <p:nvPr/>
        </p:nvCxnSpPr>
        <p:spPr>
          <a:xfrm>
            <a:off x="467544" y="5373216"/>
            <a:ext cx="417646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p:nvPr/>
        </p:nvCxnSpPr>
        <p:spPr>
          <a:xfrm flipV="1">
            <a:off x="1331640" y="3645024"/>
            <a:ext cx="0" cy="172819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7" name="Straight Connector 26"/>
          <p:cNvCxnSpPr/>
          <p:nvPr/>
        </p:nvCxnSpPr>
        <p:spPr>
          <a:xfrm>
            <a:off x="4644008" y="2708920"/>
            <a:ext cx="3240360" cy="0"/>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a:xfrm>
            <a:off x="4644008" y="4509120"/>
            <a:ext cx="201622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flipV="1">
            <a:off x="4644008" y="4509120"/>
            <a:ext cx="0" cy="864096"/>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V="1">
            <a:off x="4644008" y="2708920"/>
            <a:ext cx="0" cy="936104"/>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2" name="Straight Connector 41"/>
          <p:cNvCxnSpPr/>
          <p:nvPr/>
        </p:nvCxnSpPr>
        <p:spPr>
          <a:xfrm flipV="1">
            <a:off x="6660232" y="2708920"/>
            <a:ext cx="0" cy="1800200"/>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44" name="Straight Connector 43"/>
          <p:cNvCxnSpPr/>
          <p:nvPr/>
        </p:nvCxnSpPr>
        <p:spPr>
          <a:xfrm flipV="1">
            <a:off x="4932040" y="2708920"/>
            <a:ext cx="0" cy="1800200"/>
          </a:xfrm>
          <a:prstGeom prst="line">
            <a:avLst/>
          </a:prstGeom>
          <a:ln>
            <a:solidFill>
              <a:schemeClr val="accent3">
                <a:alpha val="1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49" name="Straight Connector 48"/>
          <p:cNvCxnSpPr/>
          <p:nvPr/>
        </p:nvCxnSpPr>
        <p:spPr>
          <a:xfrm flipV="1">
            <a:off x="5364088" y="2708920"/>
            <a:ext cx="0" cy="1800200"/>
          </a:xfrm>
          <a:prstGeom prst="line">
            <a:avLst/>
          </a:prstGeom>
          <a:ln>
            <a:solidFill>
              <a:schemeClr val="accent3">
                <a:alpha val="2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0" name="Straight Connector 49"/>
          <p:cNvCxnSpPr/>
          <p:nvPr/>
        </p:nvCxnSpPr>
        <p:spPr>
          <a:xfrm flipV="1">
            <a:off x="5796136" y="2708920"/>
            <a:ext cx="0" cy="1800200"/>
          </a:xfrm>
          <a:prstGeom prst="line">
            <a:avLst/>
          </a:prstGeom>
          <a:ln>
            <a:solidFill>
              <a:schemeClr val="accent3">
                <a:alpha val="3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1" name="Straight Connector 50"/>
          <p:cNvCxnSpPr/>
          <p:nvPr/>
        </p:nvCxnSpPr>
        <p:spPr>
          <a:xfrm flipV="1">
            <a:off x="6228184" y="2708920"/>
            <a:ext cx="0" cy="1800200"/>
          </a:xfrm>
          <a:prstGeom prst="line">
            <a:avLst/>
          </a:prstGeom>
          <a:ln>
            <a:solidFill>
              <a:schemeClr val="accent3">
                <a:alpha val="5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sp>
        <p:nvSpPr>
          <p:cNvPr id="40" name="TextBox 39"/>
          <p:cNvSpPr txBox="1"/>
          <p:nvPr/>
        </p:nvSpPr>
        <p:spPr>
          <a:xfrm>
            <a:off x="1763688" y="5805264"/>
            <a:ext cx="1771703" cy="369332"/>
          </a:xfrm>
          <a:prstGeom prst="rect">
            <a:avLst/>
          </a:prstGeom>
          <a:noFill/>
        </p:spPr>
        <p:txBody>
          <a:bodyPr wrap="none" rtlCol="0">
            <a:spAutoFit/>
          </a:bodyPr>
          <a:lstStyle/>
          <a:p>
            <a:r>
              <a:rPr lang="nl-NL" b="1" dirty="0">
                <a:solidFill>
                  <a:srgbClr val="0070C0"/>
                </a:solidFill>
              </a:rPr>
              <a:t>OIML test report</a:t>
            </a:r>
          </a:p>
        </p:txBody>
      </p:sp>
      <p:grpSp>
        <p:nvGrpSpPr>
          <p:cNvPr id="2" name="Group 46"/>
          <p:cNvGrpSpPr/>
          <p:nvPr/>
        </p:nvGrpSpPr>
        <p:grpSpPr>
          <a:xfrm>
            <a:off x="3561507" y="2827606"/>
            <a:ext cx="4051495" cy="3277772"/>
            <a:chOff x="4065563" y="2827606"/>
            <a:chExt cx="4051495" cy="3277772"/>
          </a:xfrm>
        </p:grpSpPr>
        <p:sp>
          <p:nvSpPr>
            <p:cNvPr id="43" name="Freeform 42"/>
            <p:cNvSpPr/>
            <p:nvPr/>
          </p:nvSpPr>
          <p:spPr>
            <a:xfrm>
              <a:off x="4065563" y="4614203"/>
              <a:ext cx="2602523" cy="1378634"/>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6" name="Freeform 45"/>
            <p:cNvSpPr/>
            <p:nvPr/>
          </p:nvSpPr>
          <p:spPr>
            <a:xfrm>
              <a:off x="4107766" y="2827606"/>
              <a:ext cx="4009292" cy="3277772"/>
            </a:xfrm>
            <a:custGeom>
              <a:avLst/>
              <a:gdLst>
                <a:gd name="connsiteX0" fmla="*/ 0 w 4009292"/>
                <a:gd name="connsiteY0" fmla="*/ 3277772 h 3277772"/>
                <a:gd name="connsiteX1" fmla="*/ 3334043 w 4009292"/>
                <a:gd name="connsiteY1" fmla="*/ 2574388 h 3277772"/>
                <a:gd name="connsiteX2" fmla="*/ 4009292 w 4009292"/>
                <a:gd name="connsiteY2" fmla="*/ 0 h 3277772"/>
                <a:gd name="connsiteX3" fmla="*/ 4009292 w 4009292"/>
                <a:gd name="connsiteY3" fmla="*/ 0 h 3277772"/>
              </a:gdLst>
              <a:ahLst/>
              <a:cxnLst>
                <a:cxn ang="0">
                  <a:pos x="connsiteX0" y="connsiteY0"/>
                </a:cxn>
                <a:cxn ang="0">
                  <a:pos x="connsiteX1" y="connsiteY1"/>
                </a:cxn>
                <a:cxn ang="0">
                  <a:pos x="connsiteX2" y="connsiteY2"/>
                </a:cxn>
                <a:cxn ang="0">
                  <a:pos x="connsiteX3" y="connsiteY3"/>
                </a:cxn>
              </a:cxnLst>
              <a:rect l="l" t="t" r="r" b="b"/>
              <a:pathLst>
                <a:path w="4009292" h="3277772">
                  <a:moveTo>
                    <a:pt x="0" y="3277772"/>
                  </a:moveTo>
                  <a:cubicBezTo>
                    <a:pt x="1332914" y="3199227"/>
                    <a:pt x="2665828" y="3120683"/>
                    <a:pt x="3334043" y="2574388"/>
                  </a:cubicBezTo>
                  <a:cubicBezTo>
                    <a:pt x="4002258" y="2028093"/>
                    <a:pt x="4009292" y="0"/>
                    <a:pt x="4009292" y="0"/>
                  </a:cubicBezTo>
                  <a:lnTo>
                    <a:pt x="4009292" y="0"/>
                  </a:ln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grpSp>
      <p:sp>
        <p:nvSpPr>
          <p:cNvPr id="48" name="TextBox 47"/>
          <p:cNvSpPr txBox="1"/>
          <p:nvPr/>
        </p:nvSpPr>
        <p:spPr>
          <a:xfrm>
            <a:off x="4211960" y="5085184"/>
            <a:ext cx="4132093" cy="584775"/>
          </a:xfrm>
          <a:prstGeom prst="rect">
            <a:avLst/>
          </a:prstGeom>
          <a:solidFill>
            <a:srgbClr val="FFFF00"/>
          </a:solidFill>
        </p:spPr>
        <p:txBody>
          <a:bodyPr wrap="none" rtlCol="0">
            <a:spAutoFit/>
          </a:bodyPr>
          <a:lstStyle/>
          <a:p>
            <a:r>
              <a:rPr lang="en-US" sz="1600" b="1" dirty="0"/>
              <a:t>5.1.2 &amp;6.1.2 b) the testing that was performed</a:t>
            </a:r>
          </a:p>
          <a:p>
            <a:r>
              <a:rPr lang="en-US" sz="1600" b="1" dirty="0"/>
              <a:t>is equivalent to the current requirements </a:t>
            </a:r>
          </a:p>
        </p:txBody>
      </p:sp>
      <p:cxnSp>
        <p:nvCxnSpPr>
          <p:cNvPr id="29" name="Straight Connector 28"/>
          <p:cNvCxnSpPr/>
          <p:nvPr/>
        </p:nvCxnSpPr>
        <p:spPr>
          <a:xfrm flipV="1">
            <a:off x="3995936" y="1988840"/>
            <a:ext cx="0" cy="43924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1763688" y="1412776"/>
            <a:ext cx="2446247" cy="646331"/>
          </a:xfrm>
          <a:prstGeom prst="rect">
            <a:avLst/>
          </a:prstGeom>
          <a:noFill/>
        </p:spPr>
        <p:txBody>
          <a:bodyPr wrap="none" rtlCol="0">
            <a:spAutoFit/>
          </a:bodyPr>
          <a:lstStyle/>
          <a:p>
            <a:pPr algn="r"/>
            <a:r>
              <a:rPr lang="en-US" b="1">
                <a:solidFill>
                  <a:srgbClr val="FF0000"/>
                </a:solidFill>
              </a:rPr>
              <a:t>Revision of the</a:t>
            </a:r>
            <a:br>
              <a:rPr lang="en-US" b="1">
                <a:solidFill>
                  <a:srgbClr val="FF0000"/>
                </a:solidFill>
              </a:rPr>
            </a:br>
            <a:r>
              <a:rPr lang="en-US" b="1">
                <a:solidFill>
                  <a:srgbClr val="FF0000"/>
                </a:solidFill>
              </a:rPr>
              <a:t>OIML Recommendation</a:t>
            </a:r>
          </a:p>
        </p:txBody>
      </p:sp>
      <p:sp>
        <p:nvSpPr>
          <p:cNvPr id="33" name="TextBox 32"/>
          <p:cNvSpPr txBox="1"/>
          <p:nvPr/>
        </p:nvSpPr>
        <p:spPr>
          <a:xfrm>
            <a:off x="2153848" y="3259637"/>
            <a:ext cx="647934" cy="369332"/>
          </a:xfrm>
          <a:prstGeom prst="rect">
            <a:avLst/>
          </a:prstGeom>
          <a:noFill/>
        </p:spPr>
        <p:txBody>
          <a:bodyPr wrap="none" rtlCol="0">
            <a:spAutoFit/>
          </a:bodyPr>
          <a:lstStyle/>
          <a:p>
            <a:r>
              <a:rPr lang="nl-NL" dirty="0">
                <a:ln w="0"/>
                <a:solidFill>
                  <a:srgbClr val="0070C0"/>
                </a:solidFill>
                <a:effectLst>
                  <a:outerShdw blurRad="38100" dist="19050" dir="2700000" algn="tl" rotWithShape="0">
                    <a:schemeClr val="dk1">
                      <a:alpha val="40000"/>
                    </a:schemeClr>
                  </a:outerShdw>
                </a:effectLst>
              </a:rPr>
              <a:t>MAA</a:t>
            </a:r>
          </a:p>
        </p:txBody>
      </p:sp>
      <p:sp>
        <p:nvSpPr>
          <p:cNvPr id="39" name="TextBox 38"/>
          <p:cNvSpPr txBox="1"/>
          <p:nvPr/>
        </p:nvSpPr>
        <p:spPr>
          <a:xfrm>
            <a:off x="5786618" y="2275131"/>
            <a:ext cx="1111202" cy="369332"/>
          </a:xfrm>
          <a:prstGeom prst="rect">
            <a:avLst/>
          </a:prstGeom>
          <a:noFill/>
        </p:spPr>
        <p:txBody>
          <a:bodyPr wrap="none" rtlCol="0">
            <a:spAutoFit/>
          </a:bodyPr>
          <a:lstStyle/>
          <a:p>
            <a:r>
              <a:rPr lang="en-US" dirty="0">
                <a:ln w="0"/>
                <a:solidFill>
                  <a:srgbClr val="0070C0"/>
                </a:solidFill>
                <a:effectLst>
                  <a:outerShdw blurRad="38100" dist="19050" dir="2700000" algn="tl" rotWithShape="0">
                    <a:schemeClr val="dk1">
                      <a:alpha val="40000"/>
                    </a:schemeClr>
                  </a:outerShdw>
                </a:effectLst>
              </a:rPr>
              <a:t>Scheme</a:t>
            </a:r>
            <a:r>
              <a:rPr lang="nl-NL" dirty="0">
                <a:ln w="0"/>
                <a:solidFill>
                  <a:srgbClr val="0070C0"/>
                </a:solidFill>
                <a:effectLst>
                  <a:outerShdw blurRad="38100" dist="19050" dir="2700000" algn="tl" rotWithShape="0">
                    <a:schemeClr val="dk1">
                      <a:alpha val="40000"/>
                    </a:schemeClr>
                  </a:outerShdw>
                </a:effectLst>
              </a:rPr>
              <a:t> A</a:t>
            </a:r>
          </a:p>
        </p:txBody>
      </p:sp>
      <p:sp>
        <p:nvSpPr>
          <p:cNvPr id="41" name="TextBox 40"/>
          <p:cNvSpPr txBox="1"/>
          <p:nvPr/>
        </p:nvSpPr>
        <p:spPr>
          <a:xfrm>
            <a:off x="5836968" y="4532409"/>
            <a:ext cx="1103187" cy="369332"/>
          </a:xfrm>
          <a:prstGeom prst="rect">
            <a:avLst/>
          </a:prstGeom>
          <a:noFill/>
          <a:ln>
            <a:noFill/>
          </a:ln>
        </p:spPr>
        <p:txBody>
          <a:bodyPr wrap="none" rtlCol="0">
            <a:spAutoFit/>
          </a:bodyPr>
          <a:lstStyle/>
          <a:p>
            <a:r>
              <a:rPr lang="en-US" dirty="0">
                <a:ln w="0"/>
                <a:solidFill>
                  <a:srgbClr val="00B050"/>
                </a:solidFill>
                <a:effectLst>
                  <a:outerShdw blurRad="38100" dist="19050" dir="2700000" algn="tl" rotWithShape="0">
                    <a:schemeClr val="dk1">
                      <a:alpha val="40000"/>
                    </a:schemeClr>
                  </a:outerShdw>
                </a:effectLst>
              </a:rPr>
              <a:t>Scheme</a:t>
            </a:r>
            <a:r>
              <a:rPr lang="nl-NL" dirty="0">
                <a:ln w="0"/>
                <a:solidFill>
                  <a:srgbClr val="00B050"/>
                </a:solidFill>
                <a:effectLst>
                  <a:outerShdw blurRad="38100" dist="19050" dir="2700000" algn="tl" rotWithShape="0">
                    <a:schemeClr val="dk1">
                      <a:alpha val="40000"/>
                    </a:schemeClr>
                  </a:outerShdw>
                </a:effectLst>
              </a:rPr>
              <a:t> B</a:t>
            </a:r>
          </a:p>
        </p:txBody>
      </p:sp>
      <p:sp>
        <p:nvSpPr>
          <p:cNvPr id="45" name="TextBox 44"/>
          <p:cNvSpPr txBox="1"/>
          <p:nvPr/>
        </p:nvSpPr>
        <p:spPr>
          <a:xfrm>
            <a:off x="2307102" y="4948415"/>
            <a:ext cx="660758" cy="369332"/>
          </a:xfrm>
          <a:prstGeom prst="rect">
            <a:avLst/>
          </a:prstGeom>
          <a:noFill/>
        </p:spPr>
        <p:txBody>
          <a:bodyPr wrap="none" rtlCol="0">
            <a:spAutoFit/>
          </a:bodyPr>
          <a:lstStyle/>
          <a:p>
            <a:r>
              <a:rPr lang="nl-NL" dirty="0">
                <a:ln w="0"/>
                <a:solidFill>
                  <a:srgbClr val="00B050"/>
                </a:solidFill>
                <a:effectLst>
                  <a:outerShdw blurRad="38100" dist="19050" dir="2700000" algn="tl" rotWithShape="0">
                    <a:schemeClr val="dk1">
                      <a:alpha val="40000"/>
                    </a:schemeClr>
                  </a:outerShdw>
                </a:effectLst>
              </a:rPr>
              <a:t>Basic</a:t>
            </a:r>
          </a:p>
        </p:txBody>
      </p:sp>
    </p:spTree>
    <p:extLst>
      <p:ext uri="{BB962C8B-B14F-4D97-AF65-F5344CB8AC3E}">
        <p14:creationId xmlns:p14="http://schemas.microsoft.com/office/powerpoint/2010/main" val="70998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fade">
                                      <p:cBhvr>
                                        <p:cTn id="7" dur="2000"/>
                                        <p:tgtEl>
                                          <p:spTgt spid="4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err="1"/>
              <a:t>Latest</a:t>
            </a:r>
            <a:r>
              <a:rPr lang="nl-NL" dirty="0"/>
              <a:t> </a:t>
            </a:r>
            <a:r>
              <a:rPr lang="nl-NL" dirty="0" err="1"/>
              <a:t>requirements</a:t>
            </a:r>
            <a:endParaRPr lang="nl-NL" dirty="0"/>
          </a:p>
        </p:txBody>
      </p:sp>
      <p:sp>
        <p:nvSpPr>
          <p:cNvPr id="3" name="Content Placeholder 2"/>
          <p:cNvSpPr>
            <a:spLocks noGrp="1"/>
          </p:cNvSpPr>
          <p:nvPr>
            <p:ph idx="1"/>
          </p:nvPr>
        </p:nvSpPr>
        <p:spPr/>
        <p:txBody>
          <a:bodyPr/>
          <a:lstStyle/>
          <a:p>
            <a:r>
              <a:rPr lang="nl-NL" dirty="0" err="1"/>
              <a:t>To</a:t>
            </a:r>
            <a:r>
              <a:rPr lang="nl-NL" dirty="0"/>
              <a:t> </a:t>
            </a:r>
            <a:r>
              <a:rPr lang="nl-NL" dirty="0" err="1"/>
              <a:t>remain</a:t>
            </a:r>
            <a:r>
              <a:rPr lang="nl-NL" dirty="0"/>
              <a:t> in compliance </a:t>
            </a:r>
            <a:r>
              <a:rPr lang="nl-NL" dirty="0" err="1"/>
              <a:t>with</a:t>
            </a:r>
            <a:r>
              <a:rPr lang="nl-NL" dirty="0"/>
              <a:t> </a:t>
            </a:r>
            <a:r>
              <a:rPr lang="nl-NL" dirty="0" err="1"/>
              <a:t>national</a:t>
            </a:r>
            <a:r>
              <a:rPr lang="nl-NL" dirty="0"/>
              <a:t> or </a:t>
            </a:r>
            <a:r>
              <a:rPr lang="nl-NL" dirty="0" err="1"/>
              <a:t>regional</a:t>
            </a:r>
            <a:r>
              <a:rPr lang="nl-NL" dirty="0"/>
              <a:t> </a:t>
            </a:r>
            <a:r>
              <a:rPr lang="nl-NL" dirty="0" err="1"/>
              <a:t>requirements</a:t>
            </a:r>
            <a:r>
              <a:rPr lang="nl-NL" dirty="0"/>
              <a:t>, </a:t>
            </a:r>
            <a:r>
              <a:rPr lang="nl-NL" dirty="0" err="1"/>
              <a:t>the</a:t>
            </a:r>
            <a:r>
              <a:rPr lang="nl-NL" dirty="0"/>
              <a:t> Evaluation/test Report and </a:t>
            </a:r>
            <a:r>
              <a:rPr lang="nl-NL" dirty="0" err="1"/>
              <a:t>Certificate</a:t>
            </a:r>
            <a:r>
              <a:rPr lang="nl-NL" dirty="0"/>
              <a:t> </a:t>
            </a:r>
            <a:r>
              <a:rPr lang="nl-NL" dirty="0" err="1"/>
              <a:t>may</a:t>
            </a:r>
            <a:r>
              <a:rPr lang="nl-NL" dirty="0"/>
              <a:t> </a:t>
            </a:r>
            <a:r>
              <a:rPr lang="nl-NL" dirty="0" err="1"/>
              <a:t>not</a:t>
            </a:r>
            <a:r>
              <a:rPr lang="nl-NL" dirty="0"/>
              <a:t> </a:t>
            </a:r>
            <a:r>
              <a:rPr lang="nl-NL" dirty="0" err="1"/>
              <a:t>be</a:t>
            </a:r>
            <a:r>
              <a:rPr lang="nl-NL" dirty="0"/>
              <a:t> </a:t>
            </a:r>
            <a:r>
              <a:rPr lang="nl-NL" dirty="0" err="1"/>
              <a:t>upgraded</a:t>
            </a:r>
            <a:r>
              <a:rPr lang="nl-NL" dirty="0"/>
              <a:t> </a:t>
            </a:r>
            <a:r>
              <a:rPr lang="nl-NL" dirty="0" err="1"/>
              <a:t>to</a:t>
            </a:r>
            <a:r>
              <a:rPr lang="nl-NL" dirty="0"/>
              <a:t> </a:t>
            </a:r>
            <a:r>
              <a:rPr lang="nl-NL" dirty="0" err="1"/>
              <a:t>the</a:t>
            </a:r>
            <a:r>
              <a:rPr lang="nl-NL" dirty="0"/>
              <a:t> </a:t>
            </a:r>
            <a:r>
              <a:rPr lang="nl-NL" dirty="0" err="1"/>
              <a:t>latest</a:t>
            </a:r>
            <a:r>
              <a:rPr lang="nl-NL" dirty="0"/>
              <a:t> </a:t>
            </a:r>
            <a:r>
              <a:rPr lang="nl-NL" dirty="0" err="1"/>
              <a:t>revision</a:t>
            </a:r>
            <a:r>
              <a:rPr lang="nl-NL" dirty="0"/>
              <a:t> of </a:t>
            </a:r>
            <a:r>
              <a:rPr lang="nl-NL" dirty="0" err="1"/>
              <a:t>the</a:t>
            </a:r>
            <a:r>
              <a:rPr lang="nl-NL" dirty="0"/>
              <a:t> OIML </a:t>
            </a:r>
            <a:r>
              <a:rPr lang="nl-NL" dirty="0" err="1"/>
              <a:t>Recommendation</a:t>
            </a:r>
            <a:endParaRPr lang="nl-NL" dirty="0"/>
          </a:p>
        </p:txBody>
      </p:sp>
    </p:spTree>
    <p:extLst>
      <p:ext uri="{BB962C8B-B14F-4D97-AF65-F5344CB8AC3E}">
        <p14:creationId xmlns:p14="http://schemas.microsoft.com/office/powerpoint/2010/main" val="2033351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Observation</a:t>
            </a:r>
            <a:r>
              <a:rPr lang="nl-NL" dirty="0"/>
              <a:t> PD-07:5.2.1</a:t>
            </a:r>
          </a:p>
        </p:txBody>
      </p:sp>
      <p:sp>
        <p:nvSpPr>
          <p:cNvPr id="3" name="Content Placeholder 2"/>
          <p:cNvSpPr>
            <a:spLocks noGrp="1"/>
          </p:cNvSpPr>
          <p:nvPr>
            <p:ph idx="1"/>
          </p:nvPr>
        </p:nvSpPr>
        <p:spPr/>
        <p:txBody>
          <a:bodyPr/>
          <a:lstStyle/>
          <a:p>
            <a:pPr marL="0" indent="0">
              <a:buNone/>
            </a:pPr>
            <a:r>
              <a:rPr lang="en-US" dirty="0"/>
              <a:t>Stronger requirements are set for the use of “old” data to be used under Scheme B than for the data established under Scheme B.</a:t>
            </a:r>
            <a:endParaRPr lang="en-US" sz="2400" dirty="0"/>
          </a:p>
        </p:txBody>
      </p:sp>
    </p:spTree>
    <p:extLst>
      <p:ext uri="{BB962C8B-B14F-4D97-AF65-F5344CB8AC3E}">
        <p14:creationId xmlns:p14="http://schemas.microsoft.com/office/powerpoint/2010/main" val="40047879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Old data for Scheme B certificates</a:t>
            </a:r>
          </a:p>
        </p:txBody>
      </p:sp>
      <p:sp>
        <p:nvSpPr>
          <p:cNvPr id="3" name="Content Placeholder 2"/>
          <p:cNvSpPr>
            <a:spLocks noGrp="1"/>
          </p:cNvSpPr>
          <p:nvPr>
            <p:ph idx="1"/>
          </p:nvPr>
        </p:nvSpPr>
        <p:spPr/>
        <p:txBody>
          <a:bodyPr>
            <a:noAutofit/>
          </a:bodyPr>
          <a:lstStyle/>
          <a:p>
            <a:r>
              <a:rPr lang="en-US" sz="2400" dirty="0"/>
              <a:t>Self-declaration is sufficient for the participation of an IA and TL to issue a Scheme B Certificate. No accreditation or peer assessment is required</a:t>
            </a:r>
            <a:br>
              <a:rPr lang="en-US" sz="2400" dirty="0"/>
            </a:br>
            <a:endParaRPr lang="en-US" sz="2400" dirty="0"/>
          </a:p>
          <a:p>
            <a:r>
              <a:rPr lang="en-US" sz="2400" dirty="0"/>
              <a:t>According PD-07:5.2.1 An applicant may apply to an OIML Issuing Authority, whose scope listed in the Declaration includes the applicable category of measuring instrument, to use an existing OIML Basic Certificate and its corresponding OIML type evaluation report for the issuing of a Scheme B OIML Certificate and OIML type evaluation report…</a:t>
            </a:r>
            <a:endParaRPr lang="en-US" sz="2000" dirty="0"/>
          </a:p>
        </p:txBody>
      </p:sp>
    </p:spTree>
    <p:extLst>
      <p:ext uri="{BB962C8B-B14F-4D97-AF65-F5344CB8AC3E}">
        <p14:creationId xmlns:p14="http://schemas.microsoft.com/office/powerpoint/2010/main" val="25995145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nl-NL"/>
          </a:p>
        </p:txBody>
      </p:sp>
      <p:sp>
        <p:nvSpPr>
          <p:cNvPr id="3" name="Content Placeholder 2"/>
          <p:cNvSpPr>
            <a:spLocks noGrp="1"/>
          </p:cNvSpPr>
          <p:nvPr>
            <p:ph idx="1"/>
          </p:nvPr>
        </p:nvSpPr>
        <p:spPr/>
        <p:txBody>
          <a:bodyPr>
            <a:normAutofit/>
          </a:bodyPr>
          <a:lstStyle/>
          <a:p>
            <a:r>
              <a:rPr lang="en-US" sz="2800" dirty="0"/>
              <a:t>PD-07:5.2.1 (b) requires that “At the time that the original OIML type evaluation took place the Test Laboratory was accredited/peer assessed to ISO/IEC 17025 [12], with the scope of accreditation/peer assessment in both cases covering the category of measuring instrument and the relevant OIML Recommendation.”</a:t>
            </a:r>
            <a:endParaRPr lang="nl-NL" sz="2800" dirty="0"/>
          </a:p>
          <a:p>
            <a:endParaRPr lang="nl-NL" sz="2800" dirty="0"/>
          </a:p>
        </p:txBody>
      </p:sp>
    </p:spTree>
    <p:extLst>
      <p:ext uri="{BB962C8B-B14F-4D97-AF65-F5344CB8AC3E}">
        <p14:creationId xmlns:p14="http://schemas.microsoft.com/office/powerpoint/2010/main" val="2497192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331640" y="3645024"/>
            <a:ext cx="331236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a:off x="4644008" y="1628800"/>
            <a:ext cx="0" cy="4536504"/>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355976" y="1196752"/>
            <a:ext cx="652743" cy="369332"/>
          </a:xfrm>
          <a:prstGeom prst="rect">
            <a:avLst/>
          </a:prstGeom>
          <a:noFill/>
        </p:spPr>
        <p:txBody>
          <a:bodyPr wrap="none" rtlCol="0">
            <a:spAutoFit/>
          </a:bodyPr>
          <a:lstStyle/>
          <a:p>
            <a:r>
              <a:rPr lang="nl-NL" dirty="0"/>
              <a:t>2018</a:t>
            </a:r>
          </a:p>
        </p:txBody>
      </p:sp>
      <p:sp>
        <p:nvSpPr>
          <p:cNvPr id="14" name="TextBox 13"/>
          <p:cNvSpPr txBox="1"/>
          <p:nvPr/>
        </p:nvSpPr>
        <p:spPr>
          <a:xfrm>
            <a:off x="1115616" y="2996952"/>
            <a:ext cx="652743" cy="369332"/>
          </a:xfrm>
          <a:prstGeom prst="rect">
            <a:avLst/>
          </a:prstGeom>
          <a:noFill/>
        </p:spPr>
        <p:txBody>
          <a:bodyPr wrap="none" rtlCol="0">
            <a:spAutoFit/>
          </a:bodyPr>
          <a:lstStyle/>
          <a:p>
            <a:r>
              <a:rPr lang="nl-NL" dirty="0"/>
              <a:t>2005</a:t>
            </a:r>
          </a:p>
        </p:txBody>
      </p:sp>
      <p:sp>
        <p:nvSpPr>
          <p:cNvPr id="15" name="TextBox 14"/>
          <p:cNvSpPr txBox="1"/>
          <p:nvPr/>
        </p:nvSpPr>
        <p:spPr>
          <a:xfrm>
            <a:off x="251520" y="4941168"/>
            <a:ext cx="652743" cy="369332"/>
          </a:xfrm>
          <a:prstGeom prst="rect">
            <a:avLst/>
          </a:prstGeom>
          <a:noFill/>
        </p:spPr>
        <p:txBody>
          <a:bodyPr wrap="none" rtlCol="0">
            <a:spAutoFit/>
          </a:bodyPr>
          <a:lstStyle/>
          <a:p>
            <a:r>
              <a:rPr lang="nl-NL" dirty="0"/>
              <a:t>1992</a:t>
            </a:r>
          </a:p>
        </p:txBody>
      </p:sp>
      <p:cxnSp>
        <p:nvCxnSpPr>
          <p:cNvPr id="19" name="Straight Connector 18"/>
          <p:cNvCxnSpPr/>
          <p:nvPr/>
        </p:nvCxnSpPr>
        <p:spPr>
          <a:xfrm>
            <a:off x="467544" y="5373216"/>
            <a:ext cx="417646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p:nvPr/>
        </p:nvCxnSpPr>
        <p:spPr>
          <a:xfrm flipV="1">
            <a:off x="1331640" y="3645024"/>
            <a:ext cx="0" cy="172819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7" name="Straight Connector 26"/>
          <p:cNvCxnSpPr/>
          <p:nvPr/>
        </p:nvCxnSpPr>
        <p:spPr>
          <a:xfrm>
            <a:off x="4644008" y="2708920"/>
            <a:ext cx="3240360" cy="0"/>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a:xfrm>
            <a:off x="4644008" y="4509120"/>
            <a:ext cx="201622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flipV="1">
            <a:off x="4644008" y="4509120"/>
            <a:ext cx="0" cy="864096"/>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V="1">
            <a:off x="4644008" y="2708920"/>
            <a:ext cx="0" cy="936104"/>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2" name="Straight Connector 41"/>
          <p:cNvCxnSpPr/>
          <p:nvPr/>
        </p:nvCxnSpPr>
        <p:spPr>
          <a:xfrm flipV="1">
            <a:off x="6660232" y="2708920"/>
            <a:ext cx="0" cy="1800200"/>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44" name="Straight Connector 43"/>
          <p:cNvCxnSpPr/>
          <p:nvPr/>
        </p:nvCxnSpPr>
        <p:spPr>
          <a:xfrm flipV="1">
            <a:off x="4932040" y="2708920"/>
            <a:ext cx="0" cy="1800200"/>
          </a:xfrm>
          <a:prstGeom prst="line">
            <a:avLst/>
          </a:prstGeom>
          <a:ln>
            <a:solidFill>
              <a:schemeClr val="accent3">
                <a:alpha val="1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49" name="Straight Connector 48"/>
          <p:cNvCxnSpPr/>
          <p:nvPr/>
        </p:nvCxnSpPr>
        <p:spPr>
          <a:xfrm flipV="1">
            <a:off x="5364088" y="2708920"/>
            <a:ext cx="0" cy="1800200"/>
          </a:xfrm>
          <a:prstGeom prst="line">
            <a:avLst/>
          </a:prstGeom>
          <a:ln>
            <a:solidFill>
              <a:schemeClr val="accent3">
                <a:alpha val="2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0" name="Straight Connector 49"/>
          <p:cNvCxnSpPr/>
          <p:nvPr/>
        </p:nvCxnSpPr>
        <p:spPr>
          <a:xfrm flipV="1">
            <a:off x="5796136" y="2708920"/>
            <a:ext cx="0" cy="1800200"/>
          </a:xfrm>
          <a:prstGeom prst="line">
            <a:avLst/>
          </a:prstGeom>
          <a:ln>
            <a:solidFill>
              <a:schemeClr val="accent3">
                <a:alpha val="3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1" name="Straight Connector 50"/>
          <p:cNvCxnSpPr/>
          <p:nvPr/>
        </p:nvCxnSpPr>
        <p:spPr>
          <a:xfrm flipV="1">
            <a:off x="6228184" y="2708920"/>
            <a:ext cx="0" cy="1800200"/>
          </a:xfrm>
          <a:prstGeom prst="line">
            <a:avLst/>
          </a:prstGeom>
          <a:ln>
            <a:solidFill>
              <a:schemeClr val="accent3">
                <a:alpha val="5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sp>
        <p:nvSpPr>
          <p:cNvPr id="55" name="TextBox 54"/>
          <p:cNvSpPr txBox="1"/>
          <p:nvPr/>
        </p:nvSpPr>
        <p:spPr>
          <a:xfrm>
            <a:off x="323528" y="1628800"/>
            <a:ext cx="2332818" cy="646331"/>
          </a:xfrm>
          <a:prstGeom prst="rect">
            <a:avLst/>
          </a:prstGeom>
          <a:noFill/>
        </p:spPr>
        <p:txBody>
          <a:bodyPr wrap="none" rtlCol="0">
            <a:spAutoFit/>
          </a:bodyPr>
          <a:lstStyle/>
          <a:p>
            <a:r>
              <a:rPr lang="nl-NL" b="1" dirty="0">
                <a:solidFill>
                  <a:srgbClr val="FF0000"/>
                </a:solidFill>
              </a:rPr>
              <a:t>Upgrading </a:t>
            </a:r>
            <a:r>
              <a:rPr lang="nl-NL" b="1" dirty="0" err="1">
                <a:solidFill>
                  <a:srgbClr val="FF0000"/>
                </a:solidFill>
              </a:rPr>
              <a:t>from</a:t>
            </a:r>
            <a:r>
              <a:rPr lang="nl-NL" b="1" dirty="0">
                <a:solidFill>
                  <a:srgbClr val="FF0000"/>
                </a:solidFill>
              </a:rPr>
              <a:t> Basic </a:t>
            </a:r>
            <a:br>
              <a:rPr lang="nl-NL" b="1" dirty="0">
                <a:solidFill>
                  <a:srgbClr val="FF0000"/>
                </a:solidFill>
              </a:rPr>
            </a:br>
            <a:r>
              <a:rPr lang="nl-NL" b="1" dirty="0">
                <a:solidFill>
                  <a:srgbClr val="FF0000"/>
                </a:solidFill>
              </a:rPr>
              <a:t>to </a:t>
            </a:r>
            <a:r>
              <a:rPr lang="nl-NL" b="1" dirty="0" err="1">
                <a:solidFill>
                  <a:srgbClr val="FF0000"/>
                </a:solidFill>
              </a:rPr>
              <a:t>Scheme</a:t>
            </a:r>
            <a:r>
              <a:rPr lang="nl-NL" b="1" dirty="0">
                <a:solidFill>
                  <a:srgbClr val="FF0000"/>
                </a:solidFill>
              </a:rPr>
              <a:t> B</a:t>
            </a:r>
          </a:p>
        </p:txBody>
      </p:sp>
      <p:sp>
        <p:nvSpPr>
          <p:cNvPr id="40" name="TextBox 39"/>
          <p:cNvSpPr txBox="1"/>
          <p:nvPr/>
        </p:nvSpPr>
        <p:spPr>
          <a:xfrm>
            <a:off x="1072056" y="5401421"/>
            <a:ext cx="2924006" cy="369332"/>
          </a:xfrm>
          <a:prstGeom prst="rect">
            <a:avLst/>
          </a:prstGeom>
          <a:noFill/>
        </p:spPr>
        <p:txBody>
          <a:bodyPr wrap="none" rtlCol="0">
            <a:spAutoFit/>
          </a:bodyPr>
          <a:lstStyle/>
          <a:p>
            <a:r>
              <a:rPr lang="nl-NL" b="1" dirty="0">
                <a:solidFill>
                  <a:srgbClr val="0070C0"/>
                </a:solidFill>
              </a:rPr>
              <a:t>OIML Evaluation\test report</a:t>
            </a:r>
          </a:p>
        </p:txBody>
      </p:sp>
      <p:pic>
        <p:nvPicPr>
          <p:cNvPr id="8194" name="Picture 2" descr="Afbeeldingsresultaat voor ILAC"/>
          <p:cNvPicPr>
            <a:picLocks noChangeAspect="1" noChangeArrowheads="1"/>
          </p:cNvPicPr>
          <p:nvPr/>
        </p:nvPicPr>
        <p:blipFill>
          <a:blip r:embed="rId2" cstate="print"/>
          <a:srcRect/>
          <a:stretch>
            <a:fillRect/>
          </a:stretch>
        </p:blipFill>
        <p:spPr bwMode="auto">
          <a:xfrm>
            <a:off x="1453940" y="4787320"/>
            <a:ext cx="1080119" cy="523224"/>
          </a:xfrm>
          <a:prstGeom prst="rect">
            <a:avLst/>
          </a:prstGeom>
          <a:noFill/>
        </p:spPr>
      </p:pic>
      <p:sp>
        <p:nvSpPr>
          <p:cNvPr id="31" name="TextBox 30"/>
          <p:cNvSpPr txBox="1"/>
          <p:nvPr/>
        </p:nvSpPr>
        <p:spPr>
          <a:xfrm>
            <a:off x="2153848" y="3259637"/>
            <a:ext cx="647934" cy="369332"/>
          </a:xfrm>
          <a:prstGeom prst="rect">
            <a:avLst/>
          </a:prstGeom>
          <a:noFill/>
        </p:spPr>
        <p:txBody>
          <a:bodyPr wrap="none" rtlCol="0">
            <a:spAutoFit/>
          </a:bodyPr>
          <a:lstStyle/>
          <a:p>
            <a:r>
              <a:rPr lang="nl-NL" dirty="0">
                <a:ln w="0"/>
                <a:solidFill>
                  <a:srgbClr val="0070C0"/>
                </a:solidFill>
                <a:effectLst>
                  <a:outerShdw blurRad="38100" dist="19050" dir="2700000" algn="tl" rotWithShape="0">
                    <a:schemeClr val="dk1">
                      <a:alpha val="40000"/>
                    </a:schemeClr>
                  </a:outerShdw>
                </a:effectLst>
              </a:rPr>
              <a:t>MAA</a:t>
            </a:r>
          </a:p>
        </p:txBody>
      </p:sp>
      <p:sp>
        <p:nvSpPr>
          <p:cNvPr id="33" name="TextBox 32"/>
          <p:cNvSpPr txBox="1"/>
          <p:nvPr/>
        </p:nvSpPr>
        <p:spPr>
          <a:xfrm>
            <a:off x="5786618" y="2275131"/>
            <a:ext cx="1111202" cy="369332"/>
          </a:xfrm>
          <a:prstGeom prst="rect">
            <a:avLst/>
          </a:prstGeom>
          <a:noFill/>
        </p:spPr>
        <p:txBody>
          <a:bodyPr wrap="none" rtlCol="0">
            <a:spAutoFit/>
          </a:bodyPr>
          <a:lstStyle/>
          <a:p>
            <a:r>
              <a:rPr lang="en-US" dirty="0">
                <a:ln w="0"/>
                <a:solidFill>
                  <a:srgbClr val="0070C0"/>
                </a:solidFill>
                <a:effectLst>
                  <a:outerShdw blurRad="38100" dist="19050" dir="2700000" algn="tl" rotWithShape="0">
                    <a:schemeClr val="dk1">
                      <a:alpha val="40000"/>
                    </a:schemeClr>
                  </a:outerShdw>
                </a:effectLst>
              </a:rPr>
              <a:t>Scheme</a:t>
            </a:r>
            <a:r>
              <a:rPr lang="nl-NL" dirty="0">
                <a:ln w="0"/>
                <a:solidFill>
                  <a:srgbClr val="0070C0"/>
                </a:solidFill>
                <a:effectLst>
                  <a:outerShdw blurRad="38100" dist="19050" dir="2700000" algn="tl" rotWithShape="0">
                    <a:schemeClr val="dk1">
                      <a:alpha val="40000"/>
                    </a:schemeClr>
                  </a:outerShdw>
                </a:effectLst>
              </a:rPr>
              <a:t> A</a:t>
            </a:r>
          </a:p>
        </p:txBody>
      </p:sp>
      <p:sp>
        <p:nvSpPr>
          <p:cNvPr id="39" name="TextBox 38"/>
          <p:cNvSpPr txBox="1"/>
          <p:nvPr/>
        </p:nvSpPr>
        <p:spPr>
          <a:xfrm>
            <a:off x="2307102" y="4948415"/>
            <a:ext cx="660758" cy="369332"/>
          </a:xfrm>
          <a:prstGeom prst="rect">
            <a:avLst/>
          </a:prstGeom>
          <a:noFill/>
        </p:spPr>
        <p:txBody>
          <a:bodyPr wrap="none" rtlCol="0">
            <a:spAutoFit/>
          </a:bodyPr>
          <a:lstStyle/>
          <a:p>
            <a:r>
              <a:rPr lang="nl-NL" dirty="0">
                <a:ln w="0"/>
                <a:solidFill>
                  <a:srgbClr val="00B050"/>
                </a:solidFill>
                <a:effectLst>
                  <a:outerShdw blurRad="38100" dist="19050" dir="2700000" algn="tl" rotWithShape="0">
                    <a:schemeClr val="dk1">
                      <a:alpha val="40000"/>
                    </a:schemeClr>
                  </a:outerShdw>
                </a:effectLst>
              </a:rPr>
              <a:t>Basic</a:t>
            </a:r>
          </a:p>
        </p:txBody>
      </p:sp>
      <p:sp>
        <p:nvSpPr>
          <p:cNvPr id="43" name="Freeform 42"/>
          <p:cNvSpPr/>
          <p:nvPr/>
        </p:nvSpPr>
        <p:spPr>
          <a:xfrm>
            <a:off x="3130013" y="4660687"/>
            <a:ext cx="2656605" cy="447786"/>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1" name="TextBox 40"/>
          <p:cNvSpPr txBox="1"/>
          <p:nvPr/>
        </p:nvSpPr>
        <p:spPr>
          <a:xfrm>
            <a:off x="5836968" y="4532409"/>
            <a:ext cx="1103187" cy="369332"/>
          </a:xfrm>
          <a:prstGeom prst="rect">
            <a:avLst/>
          </a:prstGeom>
          <a:noFill/>
          <a:ln>
            <a:noFill/>
          </a:ln>
        </p:spPr>
        <p:txBody>
          <a:bodyPr wrap="none" rtlCol="0">
            <a:spAutoFit/>
          </a:bodyPr>
          <a:lstStyle/>
          <a:p>
            <a:r>
              <a:rPr lang="en-US" dirty="0">
                <a:ln w="0"/>
                <a:solidFill>
                  <a:srgbClr val="00B050"/>
                </a:solidFill>
                <a:effectLst>
                  <a:outerShdw blurRad="38100" dist="19050" dir="2700000" algn="tl" rotWithShape="0">
                    <a:schemeClr val="dk1">
                      <a:alpha val="40000"/>
                    </a:schemeClr>
                  </a:outerShdw>
                </a:effectLst>
              </a:rPr>
              <a:t>Scheme</a:t>
            </a:r>
            <a:r>
              <a:rPr lang="nl-NL" dirty="0">
                <a:ln w="0"/>
                <a:solidFill>
                  <a:srgbClr val="00B050"/>
                </a:solidFill>
                <a:effectLst>
                  <a:outerShdw blurRad="38100" dist="19050" dir="2700000" algn="tl" rotWithShape="0">
                    <a:schemeClr val="dk1">
                      <a:alpha val="40000"/>
                    </a:schemeClr>
                  </a:outerShdw>
                </a:effectLst>
              </a:rPr>
              <a:t> B</a:t>
            </a:r>
          </a:p>
        </p:txBody>
      </p:sp>
      <p:pic>
        <p:nvPicPr>
          <p:cNvPr id="45" name="Picture 2" descr="Afbeeldingsresultaat voor ILAC"/>
          <p:cNvPicPr>
            <a:picLocks noChangeAspect="1" noChangeArrowheads="1"/>
          </p:cNvPicPr>
          <p:nvPr/>
        </p:nvPicPr>
        <p:blipFill>
          <a:blip r:embed="rId2" cstate="print"/>
          <a:srcRect/>
          <a:stretch>
            <a:fillRect/>
          </a:stretch>
        </p:blipFill>
        <p:spPr bwMode="auto">
          <a:xfrm>
            <a:off x="6802589" y="4449879"/>
            <a:ext cx="1146528" cy="555393"/>
          </a:xfrm>
          <a:prstGeom prst="rect">
            <a:avLst/>
          </a:prstGeom>
          <a:noFill/>
        </p:spPr>
      </p:pic>
      <p:sp>
        <p:nvSpPr>
          <p:cNvPr id="4" name="TextBox 3"/>
          <p:cNvSpPr txBox="1"/>
          <p:nvPr/>
        </p:nvSpPr>
        <p:spPr>
          <a:xfrm>
            <a:off x="3722484" y="4679600"/>
            <a:ext cx="657552" cy="369332"/>
          </a:xfrm>
          <a:prstGeom prst="rect">
            <a:avLst/>
          </a:prstGeom>
          <a:noFill/>
        </p:spPr>
        <p:txBody>
          <a:bodyPr wrap="none" rtlCol="0">
            <a:spAutoFit/>
          </a:bodyPr>
          <a:lstStyle/>
          <a:p>
            <a:r>
              <a:rPr lang="nl-NL" b="1" dirty="0"/>
              <a:t>5.2.1</a:t>
            </a:r>
          </a:p>
        </p:txBody>
      </p:sp>
      <p:cxnSp>
        <p:nvCxnSpPr>
          <p:cNvPr id="3" name="Straight Connector 2"/>
          <p:cNvCxnSpPr/>
          <p:nvPr/>
        </p:nvCxnSpPr>
        <p:spPr>
          <a:xfrm>
            <a:off x="7092280" y="4293096"/>
            <a:ext cx="504056" cy="755836"/>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1657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fade">
                                      <p:cBhvr>
                                        <p:cTn id="7" dur="2000"/>
                                        <p:tgtEl>
                                          <p:spTgt spid="4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allAtOnce"/>
      <p:bldP spid="43" grpId="0" animBg="1"/>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Clause 6.2.1</a:t>
            </a:r>
          </a:p>
        </p:txBody>
      </p:sp>
      <p:sp>
        <p:nvSpPr>
          <p:cNvPr id="3" name="Content Placeholder 2"/>
          <p:cNvSpPr>
            <a:spLocks noGrp="1"/>
          </p:cNvSpPr>
          <p:nvPr>
            <p:ph idx="1"/>
          </p:nvPr>
        </p:nvSpPr>
        <p:spPr/>
        <p:txBody>
          <a:bodyPr/>
          <a:lstStyle/>
          <a:p>
            <a:pPr marL="0" indent="0">
              <a:buNone/>
            </a:pPr>
            <a:r>
              <a:rPr lang="en-US" dirty="0"/>
              <a:t>“OIML Basic Certificates and OIML type evaluation reports </a:t>
            </a:r>
            <a:r>
              <a:rPr lang="en-US" b="1" dirty="0">
                <a:solidFill>
                  <a:srgbClr val="FF0000"/>
                </a:solidFill>
              </a:rPr>
              <a:t>cannot</a:t>
            </a:r>
            <a:r>
              <a:rPr lang="en-US" dirty="0"/>
              <a:t> be used to issue an OIML Certificate under Scheme A.”</a:t>
            </a:r>
          </a:p>
          <a:p>
            <a:pPr marL="0" indent="0">
              <a:buNone/>
            </a:pPr>
            <a:endParaRPr lang="nl-NL" dirty="0"/>
          </a:p>
        </p:txBody>
      </p:sp>
    </p:spTree>
    <p:extLst>
      <p:ext uri="{BB962C8B-B14F-4D97-AF65-F5344CB8AC3E}">
        <p14:creationId xmlns:p14="http://schemas.microsoft.com/office/powerpoint/2010/main" val="2990722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Backdoor</a:t>
            </a:r>
          </a:p>
        </p:txBody>
      </p:sp>
      <p:sp>
        <p:nvSpPr>
          <p:cNvPr id="3" name="Content Placeholder 2"/>
          <p:cNvSpPr>
            <a:spLocks noGrp="1"/>
          </p:cNvSpPr>
          <p:nvPr>
            <p:ph idx="1"/>
          </p:nvPr>
        </p:nvSpPr>
        <p:spPr/>
        <p:txBody>
          <a:bodyPr>
            <a:normAutofit fontScale="77500" lnSpcReduction="20000"/>
          </a:bodyPr>
          <a:lstStyle/>
          <a:p>
            <a:r>
              <a:rPr lang="en-US" dirty="0"/>
              <a:t>5.2.1	An applicant may apply to an OIML Issuing Authority, …, to use an existing OIML Basic Certificate and its corresponding OIML type evaluation report for the issuing of a Scheme B OIML Certificate and OIML type evaluation report</a:t>
            </a:r>
            <a:br>
              <a:rPr lang="en-US" dirty="0"/>
            </a:br>
            <a:r>
              <a:rPr lang="en-US" dirty="0"/>
              <a:t>			</a:t>
            </a:r>
            <a:r>
              <a:rPr lang="en-US" i="1" dirty="0"/>
              <a:t>and</a:t>
            </a:r>
          </a:p>
          <a:p>
            <a:r>
              <a:rPr lang="en-US" dirty="0"/>
              <a:t>7.2.1	Where a category of measuring instrument and the relevant OIML Recommendation is in Scheme A under the OIML-CS, an applicant may apply to an OIML Issuing Authority, …, to use an existing OIML Certificate under Scheme B to issue a Scheme A Certificate </a:t>
            </a:r>
          </a:p>
        </p:txBody>
      </p:sp>
    </p:spTree>
    <p:extLst>
      <p:ext uri="{BB962C8B-B14F-4D97-AF65-F5344CB8AC3E}">
        <p14:creationId xmlns:p14="http://schemas.microsoft.com/office/powerpoint/2010/main" val="12710306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331640" y="3645024"/>
            <a:ext cx="331236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a:off x="4644008" y="1628800"/>
            <a:ext cx="0" cy="4536504"/>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355976" y="1196752"/>
            <a:ext cx="652743" cy="369332"/>
          </a:xfrm>
          <a:prstGeom prst="rect">
            <a:avLst/>
          </a:prstGeom>
          <a:noFill/>
        </p:spPr>
        <p:txBody>
          <a:bodyPr wrap="none" rtlCol="0">
            <a:spAutoFit/>
          </a:bodyPr>
          <a:lstStyle/>
          <a:p>
            <a:r>
              <a:rPr lang="nl-NL" dirty="0"/>
              <a:t>2018</a:t>
            </a:r>
          </a:p>
        </p:txBody>
      </p:sp>
      <p:sp>
        <p:nvSpPr>
          <p:cNvPr id="14" name="TextBox 13"/>
          <p:cNvSpPr txBox="1"/>
          <p:nvPr/>
        </p:nvSpPr>
        <p:spPr>
          <a:xfrm>
            <a:off x="1115616" y="2996952"/>
            <a:ext cx="652743" cy="369332"/>
          </a:xfrm>
          <a:prstGeom prst="rect">
            <a:avLst/>
          </a:prstGeom>
          <a:noFill/>
        </p:spPr>
        <p:txBody>
          <a:bodyPr wrap="none" rtlCol="0">
            <a:spAutoFit/>
          </a:bodyPr>
          <a:lstStyle/>
          <a:p>
            <a:r>
              <a:rPr lang="nl-NL" dirty="0"/>
              <a:t>2005</a:t>
            </a:r>
          </a:p>
        </p:txBody>
      </p:sp>
      <p:sp>
        <p:nvSpPr>
          <p:cNvPr id="15" name="TextBox 14"/>
          <p:cNvSpPr txBox="1"/>
          <p:nvPr/>
        </p:nvSpPr>
        <p:spPr>
          <a:xfrm>
            <a:off x="251520" y="4941168"/>
            <a:ext cx="652743" cy="369332"/>
          </a:xfrm>
          <a:prstGeom prst="rect">
            <a:avLst/>
          </a:prstGeom>
          <a:noFill/>
        </p:spPr>
        <p:txBody>
          <a:bodyPr wrap="none" rtlCol="0">
            <a:spAutoFit/>
          </a:bodyPr>
          <a:lstStyle/>
          <a:p>
            <a:r>
              <a:rPr lang="nl-NL" dirty="0"/>
              <a:t>1992</a:t>
            </a:r>
          </a:p>
        </p:txBody>
      </p:sp>
      <p:cxnSp>
        <p:nvCxnSpPr>
          <p:cNvPr id="19" name="Straight Connector 18"/>
          <p:cNvCxnSpPr/>
          <p:nvPr/>
        </p:nvCxnSpPr>
        <p:spPr>
          <a:xfrm>
            <a:off x="467544" y="5373216"/>
            <a:ext cx="417646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p:nvPr/>
        </p:nvCxnSpPr>
        <p:spPr>
          <a:xfrm flipV="1">
            <a:off x="1331640" y="3645024"/>
            <a:ext cx="0" cy="172819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7" name="Straight Connector 26"/>
          <p:cNvCxnSpPr/>
          <p:nvPr/>
        </p:nvCxnSpPr>
        <p:spPr>
          <a:xfrm>
            <a:off x="4644008" y="2708920"/>
            <a:ext cx="3240360" cy="0"/>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a:xfrm>
            <a:off x="4644008" y="4509120"/>
            <a:ext cx="201622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flipV="1">
            <a:off x="4644008" y="4509120"/>
            <a:ext cx="0" cy="864096"/>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V="1">
            <a:off x="4644008" y="2708920"/>
            <a:ext cx="0" cy="936104"/>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2" name="Straight Connector 41"/>
          <p:cNvCxnSpPr/>
          <p:nvPr/>
        </p:nvCxnSpPr>
        <p:spPr>
          <a:xfrm flipV="1">
            <a:off x="6660232" y="2708920"/>
            <a:ext cx="0" cy="1800200"/>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44" name="Straight Connector 43"/>
          <p:cNvCxnSpPr/>
          <p:nvPr/>
        </p:nvCxnSpPr>
        <p:spPr>
          <a:xfrm flipV="1">
            <a:off x="4932040" y="2708920"/>
            <a:ext cx="0" cy="1800200"/>
          </a:xfrm>
          <a:prstGeom prst="line">
            <a:avLst/>
          </a:prstGeom>
          <a:ln>
            <a:solidFill>
              <a:schemeClr val="accent3">
                <a:alpha val="1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49" name="Straight Connector 48"/>
          <p:cNvCxnSpPr/>
          <p:nvPr/>
        </p:nvCxnSpPr>
        <p:spPr>
          <a:xfrm flipV="1">
            <a:off x="5364088" y="2708920"/>
            <a:ext cx="0" cy="1800200"/>
          </a:xfrm>
          <a:prstGeom prst="line">
            <a:avLst/>
          </a:prstGeom>
          <a:ln>
            <a:solidFill>
              <a:schemeClr val="accent3">
                <a:alpha val="2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0" name="Straight Connector 49"/>
          <p:cNvCxnSpPr/>
          <p:nvPr/>
        </p:nvCxnSpPr>
        <p:spPr>
          <a:xfrm flipV="1">
            <a:off x="5796136" y="2708920"/>
            <a:ext cx="0" cy="1800200"/>
          </a:xfrm>
          <a:prstGeom prst="line">
            <a:avLst/>
          </a:prstGeom>
          <a:ln>
            <a:solidFill>
              <a:schemeClr val="accent3">
                <a:alpha val="3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1" name="Straight Connector 50"/>
          <p:cNvCxnSpPr/>
          <p:nvPr/>
        </p:nvCxnSpPr>
        <p:spPr>
          <a:xfrm flipV="1">
            <a:off x="6228184" y="2708920"/>
            <a:ext cx="0" cy="1800200"/>
          </a:xfrm>
          <a:prstGeom prst="line">
            <a:avLst/>
          </a:prstGeom>
          <a:ln>
            <a:solidFill>
              <a:schemeClr val="accent3">
                <a:alpha val="5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sp>
        <p:nvSpPr>
          <p:cNvPr id="55" name="TextBox 54"/>
          <p:cNvSpPr txBox="1"/>
          <p:nvPr/>
        </p:nvSpPr>
        <p:spPr>
          <a:xfrm>
            <a:off x="323528" y="1628800"/>
            <a:ext cx="2332818" cy="646331"/>
          </a:xfrm>
          <a:prstGeom prst="rect">
            <a:avLst/>
          </a:prstGeom>
          <a:noFill/>
        </p:spPr>
        <p:txBody>
          <a:bodyPr wrap="none" rtlCol="0">
            <a:spAutoFit/>
          </a:bodyPr>
          <a:lstStyle/>
          <a:p>
            <a:r>
              <a:rPr lang="nl-NL" b="1" dirty="0">
                <a:solidFill>
                  <a:srgbClr val="FF0000"/>
                </a:solidFill>
              </a:rPr>
              <a:t>Upgrading </a:t>
            </a:r>
            <a:r>
              <a:rPr lang="nl-NL" b="1" dirty="0" err="1">
                <a:solidFill>
                  <a:srgbClr val="FF0000"/>
                </a:solidFill>
              </a:rPr>
              <a:t>from</a:t>
            </a:r>
            <a:r>
              <a:rPr lang="nl-NL" b="1" dirty="0">
                <a:solidFill>
                  <a:srgbClr val="FF0000"/>
                </a:solidFill>
              </a:rPr>
              <a:t> Basic </a:t>
            </a:r>
            <a:br>
              <a:rPr lang="nl-NL" b="1" dirty="0">
                <a:solidFill>
                  <a:srgbClr val="FF0000"/>
                </a:solidFill>
              </a:rPr>
            </a:br>
            <a:r>
              <a:rPr lang="nl-NL" b="1" dirty="0">
                <a:solidFill>
                  <a:srgbClr val="FF0000"/>
                </a:solidFill>
              </a:rPr>
              <a:t>to </a:t>
            </a:r>
            <a:r>
              <a:rPr lang="nl-NL" b="1" dirty="0" err="1">
                <a:solidFill>
                  <a:srgbClr val="FF0000"/>
                </a:solidFill>
              </a:rPr>
              <a:t>Scheme</a:t>
            </a:r>
            <a:r>
              <a:rPr lang="nl-NL" b="1" dirty="0">
                <a:solidFill>
                  <a:srgbClr val="FF0000"/>
                </a:solidFill>
              </a:rPr>
              <a:t> A</a:t>
            </a:r>
          </a:p>
        </p:txBody>
      </p:sp>
      <p:sp>
        <p:nvSpPr>
          <p:cNvPr id="40" name="TextBox 39"/>
          <p:cNvSpPr txBox="1"/>
          <p:nvPr/>
        </p:nvSpPr>
        <p:spPr>
          <a:xfrm>
            <a:off x="1072056" y="5401421"/>
            <a:ext cx="2924006" cy="369332"/>
          </a:xfrm>
          <a:prstGeom prst="rect">
            <a:avLst/>
          </a:prstGeom>
          <a:noFill/>
        </p:spPr>
        <p:txBody>
          <a:bodyPr wrap="none" rtlCol="0">
            <a:spAutoFit/>
          </a:bodyPr>
          <a:lstStyle/>
          <a:p>
            <a:r>
              <a:rPr lang="nl-NL" b="1" dirty="0">
                <a:solidFill>
                  <a:srgbClr val="0070C0"/>
                </a:solidFill>
              </a:rPr>
              <a:t>OIML Evaluation\test report</a:t>
            </a:r>
          </a:p>
        </p:txBody>
      </p:sp>
      <p:pic>
        <p:nvPicPr>
          <p:cNvPr id="8194" name="Picture 2" descr="Afbeeldingsresultaat voor ILAC"/>
          <p:cNvPicPr>
            <a:picLocks noChangeAspect="1" noChangeArrowheads="1"/>
          </p:cNvPicPr>
          <p:nvPr/>
        </p:nvPicPr>
        <p:blipFill>
          <a:blip r:embed="rId2" cstate="print"/>
          <a:srcRect/>
          <a:stretch>
            <a:fillRect/>
          </a:stretch>
        </p:blipFill>
        <p:spPr bwMode="auto">
          <a:xfrm>
            <a:off x="1453940" y="4787320"/>
            <a:ext cx="1080119" cy="523224"/>
          </a:xfrm>
          <a:prstGeom prst="rect">
            <a:avLst/>
          </a:prstGeom>
          <a:noFill/>
        </p:spPr>
      </p:pic>
      <p:sp>
        <p:nvSpPr>
          <p:cNvPr id="31" name="TextBox 30"/>
          <p:cNvSpPr txBox="1"/>
          <p:nvPr/>
        </p:nvSpPr>
        <p:spPr>
          <a:xfrm>
            <a:off x="2153848" y="3259637"/>
            <a:ext cx="647934" cy="369332"/>
          </a:xfrm>
          <a:prstGeom prst="rect">
            <a:avLst/>
          </a:prstGeom>
          <a:noFill/>
        </p:spPr>
        <p:txBody>
          <a:bodyPr wrap="none" rtlCol="0">
            <a:spAutoFit/>
          </a:bodyPr>
          <a:lstStyle/>
          <a:p>
            <a:r>
              <a:rPr lang="nl-NL" dirty="0">
                <a:ln w="0"/>
                <a:solidFill>
                  <a:srgbClr val="0070C0"/>
                </a:solidFill>
                <a:effectLst>
                  <a:outerShdw blurRad="38100" dist="19050" dir="2700000" algn="tl" rotWithShape="0">
                    <a:schemeClr val="dk1">
                      <a:alpha val="40000"/>
                    </a:schemeClr>
                  </a:outerShdw>
                </a:effectLst>
              </a:rPr>
              <a:t>MAA</a:t>
            </a:r>
          </a:p>
        </p:txBody>
      </p:sp>
      <p:sp>
        <p:nvSpPr>
          <p:cNvPr id="33" name="TextBox 32"/>
          <p:cNvSpPr txBox="1"/>
          <p:nvPr/>
        </p:nvSpPr>
        <p:spPr>
          <a:xfrm>
            <a:off x="5786618" y="2275131"/>
            <a:ext cx="1111202" cy="369332"/>
          </a:xfrm>
          <a:prstGeom prst="rect">
            <a:avLst/>
          </a:prstGeom>
          <a:noFill/>
        </p:spPr>
        <p:txBody>
          <a:bodyPr wrap="none" rtlCol="0">
            <a:spAutoFit/>
          </a:bodyPr>
          <a:lstStyle/>
          <a:p>
            <a:r>
              <a:rPr lang="en-US" dirty="0">
                <a:ln w="0"/>
                <a:solidFill>
                  <a:srgbClr val="0070C0"/>
                </a:solidFill>
                <a:effectLst>
                  <a:outerShdw blurRad="38100" dist="19050" dir="2700000" algn="tl" rotWithShape="0">
                    <a:schemeClr val="dk1">
                      <a:alpha val="40000"/>
                    </a:schemeClr>
                  </a:outerShdw>
                </a:effectLst>
              </a:rPr>
              <a:t>Scheme</a:t>
            </a:r>
            <a:r>
              <a:rPr lang="nl-NL" dirty="0">
                <a:ln w="0"/>
                <a:solidFill>
                  <a:srgbClr val="0070C0"/>
                </a:solidFill>
                <a:effectLst>
                  <a:outerShdw blurRad="38100" dist="19050" dir="2700000" algn="tl" rotWithShape="0">
                    <a:schemeClr val="dk1">
                      <a:alpha val="40000"/>
                    </a:schemeClr>
                  </a:outerShdw>
                </a:effectLst>
              </a:rPr>
              <a:t> A</a:t>
            </a:r>
          </a:p>
        </p:txBody>
      </p:sp>
      <p:sp>
        <p:nvSpPr>
          <p:cNvPr id="39" name="TextBox 38"/>
          <p:cNvSpPr txBox="1"/>
          <p:nvPr/>
        </p:nvSpPr>
        <p:spPr>
          <a:xfrm>
            <a:off x="2307102" y="4948415"/>
            <a:ext cx="660758" cy="369332"/>
          </a:xfrm>
          <a:prstGeom prst="rect">
            <a:avLst/>
          </a:prstGeom>
          <a:noFill/>
        </p:spPr>
        <p:txBody>
          <a:bodyPr wrap="none" rtlCol="0">
            <a:spAutoFit/>
          </a:bodyPr>
          <a:lstStyle/>
          <a:p>
            <a:r>
              <a:rPr lang="nl-NL" dirty="0">
                <a:ln w="0"/>
                <a:solidFill>
                  <a:srgbClr val="00B050"/>
                </a:solidFill>
                <a:effectLst>
                  <a:outerShdw blurRad="38100" dist="19050" dir="2700000" algn="tl" rotWithShape="0">
                    <a:schemeClr val="dk1">
                      <a:alpha val="40000"/>
                    </a:schemeClr>
                  </a:outerShdw>
                </a:effectLst>
              </a:rPr>
              <a:t>Basic</a:t>
            </a:r>
          </a:p>
        </p:txBody>
      </p:sp>
      <p:sp>
        <p:nvSpPr>
          <p:cNvPr id="43" name="Freeform 42"/>
          <p:cNvSpPr/>
          <p:nvPr/>
        </p:nvSpPr>
        <p:spPr>
          <a:xfrm>
            <a:off x="3130013" y="4660687"/>
            <a:ext cx="2656605" cy="447786"/>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1" name="TextBox 40"/>
          <p:cNvSpPr txBox="1"/>
          <p:nvPr/>
        </p:nvSpPr>
        <p:spPr>
          <a:xfrm>
            <a:off x="5836968" y="4532409"/>
            <a:ext cx="1103187" cy="369332"/>
          </a:xfrm>
          <a:prstGeom prst="rect">
            <a:avLst/>
          </a:prstGeom>
          <a:noFill/>
          <a:ln>
            <a:noFill/>
          </a:ln>
        </p:spPr>
        <p:txBody>
          <a:bodyPr wrap="none" rtlCol="0">
            <a:spAutoFit/>
          </a:bodyPr>
          <a:lstStyle/>
          <a:p>
            <a:r>
              <a:rPr lang="en-US" dirty="0">
                <a:ln w="0"/>
                <a:solidFill>
                  <a:srgbClr val="00B050"/>
                </a:solidFill>
                <a:effectLst>
                  <a:outerShdw blurRad="38100" dist="19050" dir="2700000" algn="tl" rotWithShape="0">
                    <a:schemeClr val="dk1">
                      <a:alpha val="40000"/>
                    </a:schemeClr>
                  </a:outerShdw>
                </a:effectLst>
              </a:rPr>
              <a:t>Scheme</a:t>
            </a:r>
            <a:r>
              <a:rPr lang="nl-NL" dirty="0">
                <a:ln w="0"/>
                <a:solidFill>
                  <a:srgbClr val="00B050"/>
                </a:solidFill>
                <a:effectLst>
                  <a:outerShdw blurRad="38100" dist="19050" dir="2700000" algn="tl" rotWithShape="0">
                    <a:schemeClr val="dk1">
                      <a:alpha val="40000"/>
                    </a:schemeClr>
                  </a:outerShdw>
                </a:effectLst>
              </a:rPr>
              <a:t> B</a:t>
            </a:r>
          </a:p>
        </p:txBody>
      </p:sp>
      <p:pic>
        <p:nvPicPr>
          <p:cNvPr id="45" name="Picture 2" descr="Afbeeldingsresultaat voor ILAC"/>
          <p:cNvPicPr>
            <a:picLocks noChangeAspect="1" noChangeArrowheads="1"/>
          </p:cNvPicPr>
          <p:nvPr/>
        </p:nvPicPr>
        <p:blipFill>
          <a:blip r:embed="rId2" cstate="print"/>
          <a:srcRect/>
          <a:stretch>
            <a:fillRect/>
          </a:stretch>
        </p:blipFill>
        <p:spPr bwMode="auto">
          <a:xfrm>
            <a:off x="6802589" y="4449879"/>
            <a:ext cx="1146528" cy="555393"/>
          </a:xfrm>
          <a:prstGeom prst="rect">
            <a:avLst/>
          </a:prstGeom>
          <a:noFill/>
        </p:spPr>
      </p:pic>
      <p:sp>
        <p:nvSpPr>
          <p:cNvPr id="52" name="Freeform 51"/>
          <p:cNvSpPr/>
          <p:nvPr/>
        </p:nvSpPr>
        <p:spPr>
          <a:xfrm>
            <a:off x="6320156" y="3060772"/>
            <a:ext cx="1396707" cy="1383890"/>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 name="TextBox 3"/>
          <p:cNvSpPr txBox="1"/>
          <p:nvPr/>
        </p:nvSpPr>
        <p:spPr>
          <a:xfrm>
            <a:off x="3722484" y="4679600"/>
            <a:ext cx="657552" cy="369332"/>
          </a:xfrm>
          <a:prstGeom prst="rect">
            <a:avLst/>
          </a:prstGeom>
          <a:noFill/>
        </p:spPr>
        <p:txBody>
          <a:bodyPr wrap="none" rtlCol="0">
            <a:spAutoFit/>
          </a:bodyPr>
          <a:lstStyle/>
          <a:p>
            <a:r>
              <a:rPr lang="nl-NL" b="1" dirty="0"/>
              <a:t>5.2.1</a:t>
            </a:r>
          </a:p>
        </p:txBody>
      </p:sp>
      <p:sp>
        <p:nvSpPr>
          <p:cNvPr id="5" name="TextBox 4"/>
          <p:cNvSpPr txBox="1"/>
          <p:nvPr/>
        </p:nvSpPr>
        <p:spPr>
          <a:xfrm>
            <a:off x="6660232" y="3752717"/>
            <a:ext cx="657552" cy="369332"/>
          </a:xfrm>
          <a:prstGeom prst="rect">
            <a:avLst/>
          </a:prstGeom>
          <a:noFill/>
        </p:spPr>
        <p:txBody>
          <a:bodyPr wrap="none" rtlCol="0">
            <a:spAutoFit/>
          </a:bodyPr>
          <a:lstStyle/>
          <a:p>
            <a:r>
              <a:rPr lang="nl-NL" b="1" dirty="0"/>
              <a:t>7.2.1</a:t>
            </a:r>
          </a:p>
        </p:txBody>
      </p:sp>
      <p:sp>
        <p:nvSpPr>
          <p:cNvPr id="53" name="Freeform 52"/>
          <p:cNvSpPr/>
          <p:nvPr/>
        </p:nvSpPr>
        <p:spPr>
          <a:xfrm>
            <a:off x="2688020" y="2930754"/>
            <a:ext cx="4034275" cy="1720641"/>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38100">
            <a:solidFill>
              <a:srgbClr val="FF0000"/>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nl-NL"/>
          </a:p>
        </p:txBody>
      </p:sp>
      <p:sp>
        <p:nvSpPr>
          <p:cNvPr id="6" name="TextBox 5"/>
          <p:cNvSpPr txBox="1"/>
          <p:nvPr/>
        </p:nvSpPr>
        <p:spPr>
          <a:xfrm>
            <a:off x="4907981" y="3752717"/>
            <a:ext cx="657552" cy="369332"/>
          </a:xfrm>
          <a:prstGeom prst="rect">
            <a:avLst/>
          </a:prstGeom>
          <a:noFill/>
        </p:spPr>
        <p:txBody>
          <a:bodyPr wrap="none" rtlCol="0">
            <a:spAutoFit/>
          </a:bodyPr>
          <a:lstStyle/>
          <a:p>
            <a:r>
              <a:rPr lang="nl-NL" b="1" dirty="0">
                <a:solidFill>
                  <a:srgbClr val="FF0000"/>
                </a:solidFill>
              </a:rPr>
              <a:t>6.2.1</a:t>
            </a:r>
          </a:p>
        </p:txBody>
      </p:sp>
      <p:sp>
        <p:nvSpPr>
          <p:cNvPr id="54" name="Multiply 53"/>
          <p:cNvSpPr/>
          <p:nvPr/>
        </p:nvSpPr>
        <p:spPr>
          <a:xfrm>
            <a:off x="5609629" y="3045672"/>
            <a:ext cx="1008112" cy="144016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dirty="0"/>
              <a:t>NO</a:t>
            </a:r>
          </a:p>
        </p:txBody>
      </p:sp>
    </p:spTree>
    <p:extLst>
      <p:ext uri="{BB962C8B-B14F-4D97-AF65-F5344CB8AC3E}">
        <p14:creationId xmlns:p14="http://schemas.microsoft.com/office/powerpoint/2010/main" val="318638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xEl>
                                              <p:pRg st="0" end="0"/>
                                            </p:txEl>
                                          </p:spTgt>
                                        </p:tgtEl>
                                        <p:attrNameLst>
                                          <p:attrName>style.visibility</p:attrName>
                                        </p:attrNameLst>
                                      </p:cBhvr>
                                      <p:to>
                                        <p:strVal val="visible"/>
                                      </p:to>
                                    </p:set>
                                    <p:animEffect transition="in" filter="fade">
                                      <p:cBhvr>
                                        <p:cTn id="7" dur="2000"/>
                                        <p:tgtEl>
                                          <p:spTgt spid="4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fade">
                                      <p:cBhvr>
                                        <p:cTn id="31" dur="500"/>
                                        <p:tgtEl>
                                          <p:spTgt spid="5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allAtOnce"/>
      <p:bldP spid="43" grpId="0" animBg="1"/>
      <p:bldP spid="52" grpId="0" animBg="1"/>
      <p:bldP spid="4" grpId="0"/>
      <p:bldP spid="5" grpId="0"/>
      <p:bldP spid="53" grpId="0" animBg="1"/>
      <p:bldP spid="6" grpId="0"/>
      <p:bldP spid="5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a:t>Transitions</a:t>
            </a:r>
          </a:p>
        </p:txBody>
      </p:sp>
      <p:sp>
        <p:nvSpPr>
          <p:cNvPr id="4" name="Tijdelijke aanduiding voor dianummer 3"/>
          <p:cNvSpPr>
            <a:spLocks noGrp="1"/>
          </p:cNvSpPr>
          <p:nvPr>
            <p:ph type="sldNum" sz="quarter" idx="12"/>
          </p:nvPr>
        </p:nvSpPr>
        <p:spPr/>
        <p:txBody>
          <a:bodyPr/>
          <a:lstStyle/>
          <a:p>
            <a:fld id="{112F3AA7-8D1D-4094-95D7-0F0AD16921C5}" type="slidenum">
              <a:rPr lang="fr-FR" smtClean="0"/>
              <a:pPr/>
              <a:t>2</a:t>
            </a:fld>
            <a:endParaRPr lang="fr-FR"/>
          </a:p>
        </p:txBody>
      </p:sp>
      <p:pic>
        <p:nvPicPr>
          <p:cNvPr id="5" name="Picture 61"/>
          <p:cNvPicPr>
            <a:picLocks noChangeAspect="1"/>
          </p:cNvPicPr>
          <p:nvPr/>
        </p:nvPicPr>
        <p:blipFill>
          <a:blip r:embed="rId2" cstate="print"/>
          <a:stretch>
            <a:fillRect/>
          </a:stretch>
        </p:blipFill>
        <p:spPr>
          <a:xfrm>
            <a:off x="251519" y="1628800"/>
            <a:ext cx="7674175" cy="432048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Observation</a:t>
            </a:r>
            <a:r>
              <a:rPr lang="nl-NL" dirty="0"/>
              <a:t> PD-07:6.2.1</a:t>
            </a:r>
          </a:p>
        </p:txBody>
      </p:sp>
      <p:sp>
        <p:nvSpPr>
          <p:cNvPr id="3" name="Content Placeholder 2"/>
          <p:cNvSpPr>
            <a:spLocks noGrp="1"/>
          </p:cNvSpPr>
          <p:nvPr>
            <p:ph idx="1"/>
          </p:nvPr>
        </p:nvSpPr>
        <p:spPr/>
        <p:txBody>
          <a:bodyPr/>
          <a:lstStyle/>
          <a:p>
            <a:pPr marL="0" indent="0">
              <a:buNone/>
            </a:pPr>
            <a:r>
              <a:rPr lang="en-US" dirty="0"/>
              <a:t>During the CIML meeting in Colombia 2017 there is agreed to reconsider the use of old data for the issue if Evaluation reports and Certificates under Scheme A. </a:t>
            </a:r>
            <a:endParaRPr lang="en-US" sz="2400" dirty="0"/>
          </a:p>
        </p:txBody>
      </p:sp>
    </p:spTree>
    <p:extLst>
      <p:ext uri="{BB962C8B-B14F-4D97-AF65-F5344CB8AC3E}">
        <p14:creationId xmlns:p14="http://schemas.microsoft.com/office/powerpoint/2010/main" val="700264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a:t>Review R51</a:t>
            </a:r>
          </a:p>
        </p:txBody>
      </p:sp>
      <p:pic>
        <p:nvPicPr>
          <p:cNvPr id="4" name="Content Placeholder 3"/>
          <p:cNvPicPr>
            <a:picLocks noGrp="1" noChangeAspect="1"/>
          </p:cNvPicPr>
          <p:nvPr>
            <p:ph idx="1"/>
          </p:nvPr>
        </p:nvPicPr>
        <p:blipFill>
          <a:blip r:embed="rId2"/>
          <a:stretch>
            <a:fillRect/>
          </a:stretch>
        </p:blipFill>
        <p:spPr>
          <a:xfrm>
            <a:off x="323528" y="2348880"/>
            <a:ext cx="7283450" cy="1687157"/>
          </a:xfrm>
          <a:prstGeom prst="rect">
            <a:avLst/>
          </a:prstGeom>
        </p:spPr>
      </p:pic>
      <p:sp>
        <p:nvSpPr>
          <p:cNvPr id="5" name="TextBox 4"/>
          <p:cNvSpPr txBox="1"/>
          <p:nvPr/>
        </p:nvSpPr>
        <p:spPr>
          <a:xfrm>
            <a:off x="251408" y="4111869"/>
            <a:ext cx="7694735" cy="2308324"/>
          </a:xfrm>
          <a:prstGeom prst="rect">
            <a:avLst/>
          </a:prstGeom>
          <a:noFill/>
        </p:spPr>
        <p:txBody>
          <a:bodyPr wrap="none" rtlCol="0">
            <a:spAutoFit/>
          </a:bodyPr>
          <a:lstStyle/>
          <a:p>
            <a:r>
              <a:rPr lang="en-US" dirty="0"/>
              <a:t>From 2005 approx. 8 Automatic Weighing instruments R51 are certified per year</a:t>
            </a:r>
          </a:p>
          <a:p>
            <a:endParaRPr lang="en-US" dirty="0"/>
          </a:p>
          <a:p>
            <a:r>
              <a:rPr lang="en-US" dirty="0"/>
              <a:t>No MAA system was in place and only basic certificates could be issues</a:t>
            </a:r>
          </a:p>
          <a:p>
            <a:endParaRPr lang="en-US" dirty="0"/>
          </a:p>
          <a:p>
            <a:r>
              <a:rPr lang="en-US" dirty="0"/>
              <a:t>Instruments are still placed on the market as the live time of these instruments</a:t>
            </a:r>
            <a:br>
              <a:rPr lang="en-US" dirty="0"/>
            </a:br>
            <a:r>
              <a:rPr lang="en-US" dirty="0"/>
              <a:t>can be significant longer than non-automatic weighing instruments</a:t>
            </a:r>
          </a:p>
          <a:p>
            <a:endParaRPr lang="en-US" dirty="0"/>
          </a:p>
          <a:p>
            <a:r>
              <a:rPr lang="en-US" dirty="0"/>
              <a:t>A number of issuing authorities issued these certificates under accreditation</a:t>
            </a:r>
          </a:p>
        </p:txBody>
      </p:sp>
    </p:spTree>
    <p:extLst>
      <p:ext uri="{BB962C8B-B14F-4D97-AF65-F5344CB8AC3E}">
        <p14:creationId xmlns:p14="http://schemas.microsoft.com/office/powerpoint/2010/main" val="5694018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err="1"/>
              <a:t>Examples</a:t>
            </a:r>
            <a:endParaRPr lang="nl-NL" dirty="0"/>
          </a:p>
        </p:txBody>
      </p:sp>
      <p:sp>
        <p:nvSpPr>
          <p:cNvPr id="3" name="Content Placeholder 2"/>
          <p:cNvSpPr>
            <a:spLocks noGrp="1"/>
          </p:cNvSpPr>
          <p:nvPr>
            <p:ph idx="1"/>
          </p:nvPr>
        </p:nvSpPr>
        <p:spPr/>
        <p:txBody>
          <a:bodyPr>
            <a:normAutofit fontScale="92500" lnSpcReduction="10000"/>
          </a:bodyPr>
          <a:lstStyle/>
          <a:p>
            <a:r>
              <a:rPr lang="en-US" dirty="0"/>
              <a:t>R49 Water meters</a:t>
            </a:r>
          </a:p>
          <a:p>
            <a:pPr lvl="1"/>
            <a:r>
              <a:rPr lang="en-US" dirty="0"/>
              <a:t>Up to 2017, 125 instruments are tested (test reports) under Basic system, 6 under MAA. This means that with a revision of the Recommendation, all 125 shall be retested.</a:t>
            </a:r>
          </a:p>
          <a:p>
            <a:r>
              <a:rPr lang="en-US" dirty="0"/>
              <a:t>R137 Gas meters (2012)</a:t>
            </a:r>
          </a:p>
          <a:p>
            <a:pPr lvl="1"/>
            <a:r>
              <a:rPr lang="en-US" dirty="0"/>
              <a:t>Up to 2017, 25 instruments are tested (test reports) under the Basic system. No MAA system was available. These instruments have to be retested for a Scheme A certificate (Approx. 1 </a:t>
            </a:r>
            <a:r>
              <a:rPr lang="en-US" dirty="0" err="1"/>
              <a:t>MEuro</a:t>
            </a:r>
            <a:r>
              <a:rPr lang="en-US" dirty="0"/>
              <a:t>).</a:t>
            </a:r>
          </a:p>
          <a:p>
            <a:endParaRPr lang="en-US" dirty="0"/>
          </a:p>
        </p:txBody>
      </p:sp>
    </p:spTree>
    <p:extLst>
      <p:ext uri="{BB962C8B-B14F-4D97-AF65-F5344CB8AC3E}">
        <p14:creationId xmlns:p14="http://schemas.microsoft.com/office/powerpoint/2010/main" val="25144265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331640" y="3645024"/>
            <a:ext cx="331236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a:off x="4644008" y="1628800"/>
            <a:ext cx="0" cy="4536504"/>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355976" y="1196752"/>
            <a:ext cx="652743" cy="369332"/>
          </a:xfrm>
          <a:prstGeom prst="rect">
            <a:avLst/>
          </a:prstGeom>
          <a:noFill/>
        </p:spPr>
        <p:txBody>
          <a:bodyPr wrap="none" rtlCol="0">
            <a:spAutoFit/>
          </a:bodyPr>
          <a:lstStyle/>
          <a:p>
            <a:r>
              <a:rPr lang="nl-NL" dirty="0"/>
              <a:t>2018</a:t>
            </a:r>
          </a:p>
        </p:txBody>
      </p:sp>
      <p:sp>
        <p:nvSpPr>
          <p:cNvPr id="14" name="TextBox 13"/>
          <p:cNvSpPr txBox="1"/>
          <p:nvPr/>
        </p:nvSpPr>
        <p:spPr>
          <a:xfrm>
            <a:off x="1115616" y="2996952"/>
            <a:ext cx="652743" cy="369332"/>
          </a:xfrm>
          <a:prstGeom prst="rect">
            <a:avLst/>
          </a:prstGeom>
          <a:noFill/>
        </p:spPr>
        <p:txBody>
          <a:bodyPr wrap="none" rtlCol="0">
            <a:spAutoFit/>
          </a:bodyPr>
          <a:lstStyle/>
          <a:p>
            <a:r>
              <a:rPr lang="nl-NL" dirty="0"/>
              <a:t>2005</a:t>
            </a:r>
          </a:p>
        </p:txBody>
      </p:sp>
      <p:sp>
        <p:nvSpPr>
          <p:cNvPr id="15" name="TextBox 14"/>
          <p:cNvSpPr txBox="1"/>
          <p:nvPr/>
        </p:nvSpPr>
        <p:spPr>
          <a:xfrm>
            <a:off x="251520" y="4941168"/>
            <a:ext cx="652743" cy="369332"/>
          </a:xfrm>
          <a:prstGeom prst="rect">
            <a:avLst/>
          </a:prstGeom>
          <a:noFill/>
        </p:spPr>
        <p:txBody>
          <a:bodyPr wrap="none" rtlCol="0">
            <a:spAutoFit/>
          </a:bodyPr>
          <a:lstStyle/>
          <a:p>
            <a:r>
              <a:rPr lang="nl-NL" dirty="0"/>
              <a:t>1992</a:t>
            </a:r>
          </a:p>
        </p:txBody>
      </p:sp>
      <p:cxnSp>
        <p:nvCxnSpPr>
          <p:cNvPr id="19" name="Straight Connector 18"/>
          <p:cNvCxnSpPr/>
          <p:nvPr/>
        </p:nvCxnSpPr>
        <p:spPr>
          <a:xfrm>
            <a:off x="467544" y="5373216"/>
            <a:ext cx="417646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p:nvPr/>
        </p:nvCxnSpPr>
        <p:spPr>
          <a:xfrm flipV="1">
            <a:off x="1331640" y="3645024"/>
            <a:ext cx="0" cy="172819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7" name="Straight Connector 26"/>
          <p:cNvCxnSpPr/>
          <p:nvPr/>
        </p:nvCxnSpPr>
        <p:spPr>
          <a:xfrm>
            <a:off x="4644008" y="2708920"/>
            <a:ext cx="3240360" cy="0"/>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a:xfrm>
            <a:off x="4644008" y="4509120"/>
            <a:ext cx="2016224" cy="0"/>
          </a:xfrm>
          <a:prstGeom prst="line">
            <a:avLst/>
          </a:prstGeom>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flipV="1">
            <a:off x="4644008" y="4509120"/>
            <a:ext cx="0" cy="864096"/>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V="1">
            <a:off x="4644008" y="2708920"/>
            <a:ext cx="0" cy="936104"/>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2" name="Straight Connector 41"/>
          <p:cNvCxnSpPr/>
          <p:nvPr/>
        </p:nvCxnSpPr>
        <p:spPr>
          <a:xfrm flipV="1">
            <a:off x="6660232" y="2708920"/>
            <a:ext cx="0" cy="1800200"/>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44" name="Straight Connector 43"/>
          <p:cNvCxnSpPr/>
          <p:nvPr/>
        </p:nvCxnSpPr>
        <p:spPr>
          <a:xfrm flipV="1">
            <a:off x="4932040" y="2708920"/>
            <a:ext cx="0" cy="1800200"/>
          </a:xfrm>
          <a:prstGeom prst="line">
            <a:avLst/>
          </a:prstGeom>
          <a:ln>
            <a:solidFill>
              <a:schemeClr val="accent3">
                <a:alpha val="1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49" name="Straight Connector 48"/>
          <p:cNvCxnSpPr/>
          <p:nvPr/>
        </p:nvCxnSpPr>
        <p:spPr>
          <a:xfrm flipV="1">
            <a:off x="5364088" y="2708920"/>
            <a:ext cx="0" cy="1800200"/>
          </a:xfrm>
          <a:prstGeom prst="line">
            <a:avLst/>
          </a:prstGeom>
          <a:ln>
            <a:solidFill>
              <a:schemeClr val="accent3">
                <a:alpha val="2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0" name="Straight Connector 49"/>
          <p:cNvCxnSpPr/>
          <p:nvPr/>
        </p:nvCxnSpPr>
        <p:spPr>
          <a:xfrm flipV="1">
            <a:off x="5796136" y="2708920"/>
            <a:ext cx="0" cy="1800200"/>
          </a:xfrm>
          <a:prstGeom prst="line">
            <a:avLst/>
          </a:prstGeom>
          <a:ln>
            <a:solidFill>
              <a:schemeClr val="accent3">
                <a:alpha val="3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1" name="Straight Connector 50"/>
          <p:cNvCxnSpPr/>
          <p:nvPr/>
        </p:nvCxnSpPr>
        <p:spPr>
          <a:xfrm flipV="1">
            <a:off x="6228184" y="2708920"/>
            <a:ext cx="0" cy="1800200"/>
          </a:xfrm>
          <a:prstGeom prst="line">
            <a:avLst/>
          </a:prstGeom>
          <a:ln>
            <a:solidFill>
              <a:schemeClr val="accent3">
                <a:alpha val="5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sp>
        <p:nvSpPr>
          <p:cNvPr id="55" name="TextBox 54"/>
          <p:cNvSpPr txBox="1"/>
          <p:nvPr/>
        </p:nvSpPr>
        <p:spPr>
          <a:xfrm>
            <a:off x="323528" y="1628800"/>
            <a:ext cx="3458319" cy="646331"/>
          </a:xfrm>
          <a:prstGeom prst="rect">
            <a:avLst/>
          </a:prstGeom>
          <a:noFill/>
        </p:spPr>
        <p:txBody>
          <a:bodyPr wrap="none" rtlCol="0">
            <a:spAutoFit/>
          </a:bodyPr>
          <a:lstStyle/>
          <a:p>
            <a:r>
              <a:rPr lang="en-US" b="1" dirty="0">
                <a:solidFill>
                  <a:srgbClr val="FF0000"/>
                </a:solidFill>
              </a:rPr>
              <a:t>Proposal for </a:t>
            </a:r>
            <a:r>
              <a:rPr lang="nl-NL" b="1" dirty="0">
                <a:solidFill>
                  <a:srgbClr val="FF0000"/>
                </a:solidFill>
              </a:rPr>
              <a:t>Upgrading Basic data </a:t>
            </a:r>
            <a:br>
              <a:rPr lang="nl-NL" b="1" dirty="0">
                <a:solidFill>
                  <a:srgbClr val="FF0000"/>
                </a:solidFill>
              </a:rPr>
            </a:br>
            <a:r>
              <a:rPr lang="nl-NL" b="1" dirty="0">
                <a:solidFill>
                  <a:srgbClr val="FF0000"/>
                </a:solidFill>
              </a:rPr>
              <a:t>to </a:t>
            </a:r>
            <a:r>
              <a:rPr lang="nl-NL" b="1" dirty="0" err="1">
                <a:solidFill>
                  <a:srgbClr val="FF0000"/>
                </a:solidFill>
              </a:rPr>
              <a:t>Scheme</a:t>
            </a:r>
            <a:r>
              <a:rPr lang="nl-NL" b="1" dirty="0">
                <a:solidFill>
                  <a:srgbClr val="FF0000"/>
                </a:solidFill>
              </a:rPr>
              <a:t> A</a:t>
            </a:r>
          </a:p>
        </p:txBody>
      </p:sp>
      <p:sp>
        <p:nvSpPr>
          <p:cNvPr id="40" name="TextBox 39"/>
          <p:cNvSpPr txBox="1"/>
          <p:nvPr/>
        </p:nvSpPr>
        <p:spPr>
          <a:xfrm>
            <a:off x="1072056" y="5401421"/>
            <a:ext cx="2924006" cy="369332"/>
          </a:xfrm>
          <a:prstGeom prst="rect">
            <a:avLst/>
          </a:prstGeom>
          <a:noFill/>
        </p:spPr>
        <p:txBody>
          <a:bodyPr wrap="none" rtlCol="0">
            <a:spAutoFit/>
          </a:bodyPr>
          <a:lstStyle/>
          <a:p>
            <a:r>
              <a:rPr lang="nl-NL" b="1" dirty="0">
                <a:solidFill>
                  <a:srgbClr val="0070C0"/>
                </a:solidFill>
              </a:rPr>
              <a:t>OIML Evaluation\test report</a:t>
            </a:r>
          </a:p>
        </p:txBody>
      </p:sp>
      <p:pic>
        <p:nvPicPr>
          <p:cNvPr id="8194" name="Picture 2" descr="Afbeeldingsresultaat voor ILAC"/>
          <p:cNvPicPr>
            <a:picLocks noChangeAspect="1" noChangeArrowheads="1"/>
          </p:cNvPicPr>
          <p:nvPr/>
        </p:nvPicPr>
        <p:blipFill>
          <a:blip r:embed="rId2" cstate="print"/>
          <a:srcRect/>
          <a:stretch>
            <a:fillRect/>
          </a:stretch>
        </p:blipFill>
        <p:spPr bwMode="auto">
          <a:xfrm>
            <a:off x="1453940" y="4787320"/>
            <a:ext cx="1080119" cy="523224"/>
          </a:xfrm>
          <a:prstGeom prst="rect">
            <a:avLst/>
          </a:prstGeom>
          <a:noFill/>
        </p:spPr>
      </p:pic>
      <p:sp>
        <p:nvSpPr>
          <p:cNvPr id="31" name="TextBox 30"/>
          <p:cNvSpPr txBox="1"/>
          <p:nvPr/>
        </p:nvSpPr>
        <p:spPr>
          <a:xfrm>
            <a:off x="2153848" y="3259637"/>
            <a:ext cx="647934" cy="369332"/>
          </a:xfrm>
          <a:prstGeom prst="rect">
            <a:avLst/>
          </a:prstGeom>
          <a:noFill/>
        </p:spPr>
        <p:txBody>
          <a:bodyPr wrap="none" rtlCol="0">
            <a:spAutoFit/>
          </a:bodyPr>
          <a:lstStyle/>
          <a:p>
            <a:r>
              <a:rPr lang="nl-NL" dirty="0">
                <a:ln w="0"/>
                <a:solidFill>
                  <a:srgbClr val="0070C0"/>
                </a:solidFill>
                <a:effectLst>
                  <a:outerShdw blurRad="38100" dist="19050" dir="2700000" algn="tl" rotWithShape="0">
                    <a:schemeClr val="dk1">
                      <a:alpha val="40000"/>
                    </a:schemeClr>
                  </a:outerShdw>
                </a:effectLst>
              </a:rPr>
              <a:t>MAA</a:t>
            </a:r>
          </a:p>
        </p:txBody>
      </p:sp>
      <p:sp>
        <p:nvSpPr>
          <p:cNvPr id="33" name="TextBox 32"/>
          <p:cNvSpPr txBox="1"/>
          <p:nvPr/>
        </p:nvSpPr>
        <p:spPr>
          <a:xfrm>
            <a:off x="5786618" y="2275131"/>
            <a:ext cx="1111202" cy="369332"/>
          </a:xfrm>
          <a:prstGeom prst="rect">
            <a:avLst/>
          </a:prstGeom>
          <a:noFill/>
        </p:spPr>
        <p:txBody>
          <a:bodyPr wrap="none" rtlCol="0">
            <a:spAutoFit/>
          </a:bodyPr>
          <a:lstStyle/>
          <a:p>
            <a:r>
              <a:rPr lang="en-US" dirty="0">
                <a:ln w="0"/>
                <a:solidFill>
                  <a:srgbClr val="0070C0"/>
                </a:solidFill>
                <a:effectLst>
                  <a:outerShdw blurRad="38100" dist="19050" dir="2700000" algn="tl" rotWithShape="0">
                    <a:schemeClr val="dk1">
                      <a:alpha val="40000"/>
                    </a:schemeClr>
                  </a:outerShdw>
                </a:effectLst>
              </a:rPr>
              <a:t>Scheme</a:t>
            </a:r>
            <a:r>
              <a:rPr lang="nl-NL" dirty="0">
                <a:ln w="0"/>
                <a:solidFill>
                  <a:srgbClr val="0070C0"/>
                </a:solidFill>
                <a:effectLst>
                  <a:outerShdw blurRad="38100" dist="19050" dir="2700000" algn="tl" rotWithShape="0">
                    <a:schemeClr val="dk1">
                      <a:alpha val="40000"/>
                    </a:schemeClr>
                  </a:outerShdw>
                </a:effectLst>
              </a:rPr>
              <a:t> A</a:t>
            </a:r>
          </a:p>
        </p:txBody>
      </p:sp>
      <p:sp>
        <p:nvSpPr>
          <p:cNvPr id="39" name="TextBox 38"/>
          <p:cNvSpPr txBox="1"/>
          <p:nvPr/>
        </p:nvSpPr>
        <p:spPr>
          <a:xfrm>
            <a:off x="2307102" y="4948415"/>
            <a:ext cx="660758" cy="369332"/>
          </a:xfrm>
          <a:prstGeom prst="rect">
            <a:avLst/>
          </a:prstGeom>
          <a:noFill/>
        </p:spPr>
        <p:txBody>
          <a:bodyPr wrap="none" rtlCol="0">
            <a:spAutoFit/>
          </a:bodyPr>
          <a:lstStyle/>
          <a:p>
            <a:r>
              <a:rPr lang="nl-NL" dirty="0">
                <a:ln w="0"/>
                <a:solidFill>
                  <a:srgbClr val="00B050"/>
                </a:solidFill>
                <a:effectLst>
                  <a:outerShdw blurRad="38100" dist="19050" dir="2700000" algn="tl" rotWithShape="0">
                    <a:schemeClr val="dk1">
                      <a:alpha val="40000"/>
                    </a:schemeClr>
                  </a:outerShdw>
                </a:effectLst>
              </a:rPr>
              <a:t>Basic</a:t>
            </a:r>
          </a:p>
        </p:txBody>
      </p:sp>
      <p:sp>
        <p:nvSpPr>
          <p:cNvPr id="43" name="Freeform 42"/>
          <p:cNvSpPr/>
          <p:nvPr/>
        </p:nvSpPr>
        <p:spPr>
          <a:xfrm>
            <a:off x="2615512" y="4483889"/>
            <a:ext cx="2656605" cy="447786"/>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1" name="TextBox 40"/>
          <p:cNvSpPr txBox="1"/>
          <p:nvPr/>
        </p:nvSpPr>
        <p:spPr>
          <a:xfrm>
            <a:off x="5836968" y="4532409"/>
            <a:ext cx="1103187" cy="369332"/>
          </a:xfrm>
          <a:prstGeom prst="rect">
            <a:avLst/>
          </a:prstGeom>
          <a:noFill/>
          <a:ln>
            <a:noFill/>
          </a:ln>
        </p:spPr>
        <p:txBody>
          <a:bodyPr wrap="none" rtlCol="0">
            <a:spAutoFit/>
          </a:bodyPr>
          <a:lstStyle/>
          <a:p>
            <a:r>
              <a:rPr lang="en-US" dirty="0">
                <a:ln w="0"/>
                <a:solidFill>
                  <a:srgbClr val="00B050"/>
                </a:solidFill>
                <a:effectLst>
                  <a:outerShdw blurRad="38100" dist="19050" dir="2700000" algn="tl" rotWithShape="0">
                    <a:schemeClr val="dk1">
                      <a:alpha val="40000"/>
                    </a:schemeClr>
                  </a:outerShdw>
                </a:effectLst>
              </a:rPr>
              <a:t>Scheme</a:t>
            </a:r>
            <a:r>
              <a:rPr lang="nl-NL" dirty="0">
                <a:ln w="0"/>
                <a:solidFill>
                  <a:srgbClr val="00B050"/>
                </a:solidFill>
                <a:effectLst>
                  <a:outerShdw blurRad="38100" dist="19050" dir="2700000" algn="tl" rotWithShape="0">
                    <a:schemeClr val="dk1">
                      <a:alpha val="40000"/>
                    </a:schemeClr>
                  </a:outerShdw>
                </a:effectLst>
              </a:rPr>
              <a:t> B</a:t>
            </a:r>
          </a:p>
        </p:txBody>
      </p:sp>
      <p:pic>
        <p:nvPicPr>
          <p:cNvPr id="45" name="Picture 2" descr="Afbeeldingsresultaat voor ILAC"/>
          <p:cNvPicPr>
            <a:picLocks noChangeAspect="1" noChangeArrowheads="1"/>
          </p:cNvPicPr>
          <p:nvPr/>
        </p:nvPicPr>
        <p:blipFill>
          <a:blip r:embed="rId2" cstate="print"/>
          <a:srcRect/>
          <a:stretch>
            <a:fillRect/>
          </a:stretch>
        </p:blipFill>
        <p:spPr bwMode="auto">
          <a:xfrm>
            <a:off x="5031845" y="4316579"/>
            <a:ext cx="1146528" cy="555393"/>
          </a:xfrm>
          <a:prstGeom prst="rect">
            <a:avLst/>
          </a:prstGeom>
          <a:noFill/>
        </p:spPr>
      </p:pic>
      <p:sp>
        <p:nvSpPr>
          <p:cNvPr id="52" name="Freeform 51"/>
          <p:cNvSpPr/>
          <p:nvPr/>
        </p:nvSpPr>
        <p:spPr>
          <a:xfrm>
            <a:off x="5773830" y="2941081"/>
            <a:ext cx="1396707" cy="1383890"/>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 name="TextBox 3"/>
          <p:cNvSpPr txBox="1"/>
          <p:nvPr/>
        </p:nvSpPr>
        <p:spPr>
          <a:xfrm>
            <a:off x="3059833" y="4178022"/>
            <a:ext cx="657552" cy="369332"/>
          </a:xfrm>
          <a:prstGeom prst="rect">
            <a:avLst/>
          </a:prstGeom>
          <a:noFill/>
        </p:spPr>
        <p:txBody>
          <a:bodyPr wrap="none" rtlCol="0">
            <a:spAutoFit/>
          </a:bodyPr>
          <a:lstStyle/>
          <a:p>
            <a:r>
              <a:rPr lang="nl-NL" b="1" dirty="0"/>
              <a:t>5.2.1</a:t>
            </a:r>
          </a:p>
        </p:txBody>
      </p:sp>
      <p:sp>
        <p:nvSpPr>
          <p:cNvPr id="5" name="TextBox 4"/>
          <p:cNvSpPr txBox="1"/>
          <p:nvPr/>
        </p:nvSpPr>
        <p:spPr>
          <a:xfrm>
            <a:off x="6484540" y="3523074"/>
            <a:ext cx="657552" cy="369332"/>
          </a:xfrm>
          <a:prstGeom prst="rect">
            <a:avLst/>
          </a:prstGeom>
          <a:noFill/>
        </p:spPr>
        <p:txBody>
          <a:bodyPr wrap="none" rtlCol="0">
            <a:spAutoFit/>
          </a:bodyPr>
          <a:lstStyle/>
          <a:p>
            <a:r>
              <a:rPr lang="nl-NL" b="1" dirty="0"/>
              <a:t>7.2.1</a:t>
            </a:r>
          </a:p>
        </p:txBody>
      </p:sp>
      <p:sp>
        <p:nvSpPr>
          <p:cNvPr id="35" name="Freeform 34"/>
          <p:cNvSpPr/>
          <p:nvPr/>
        </p:nvSpPr>
        <p:spPr>
          <a:xfrm>
            <a:off x="2893753" y="2959243"/>
            <a:ext cx="2656605" cy="447786"/>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2" name="TextBox 1"/>
          <p:cNvSpPr txBox="1"/>
          <p:nvPr/>
        </p:nvSpPr>
        <p:spPr>
          <a:xfrm>
            <a:off x="1944219" y="2680716"/>
            <a:ext cx="2261517" cy="369332"/>
          </a:xfrm>
          <a:prstGeom prst="rect">
            <a:avLst/>
          </a:prstGeom>
          <a:noFill/>
        </p:spPr>
        <p:txBody>
          <a:bodyPr wrap="none" rtlCol="0">
            <a:spAutoFit/>
          </a:bodyPr>
          <a:lstStyle/>
          <a:p>
            <a:r>
              <a:rPr lang="en-US" b="1" dirty="0"/>
              <a:t>Committed to</a:t>
            </a:r>
            <a:r>
              <a:rPr lang="nl-NL" b="1" dirty="0"/>
              <a:t> accept!</a:t>
            </a:r>
          </a:p>
        </p:txBody>
      </p:sp>
      <p:sp>
        <p:nvSpPr>
          <p:cNvPr id="36" name="TextBox 35"/>
          <p:cNvSpPr txBox="1"/>
          <p:nvPr/>
        </p:nvSpPr>
        <p:spPr>
          <a:xfrm>
            <a:off x="5080727" y="5308757"/>
            <a:ext cx="2214132" cy="369332"/>
          </a:xfrm>
          <a:prstGeom prst="rect">
            <a:avLst/>
          </a:prstGeom>
          <a:noFill/>
        </p:spPr>
        <p:txBody>
          <a:bodyPr wrap="none" rtlCol="0">
            <a:spAutoFit/>
          </a:bodyPr>
          <a:lstStyle/>
          <a:p>
            <a:r>
              <a:rPr lang="en-US" b="1" dirty="0"/>
              <a:t>Conditions to accept</a:t>
            </a:r>
            <a:r>
              <a:rPr lang="nl-NL" b="1" dirty="0"/>
              <a:t>!</a:t>
            </a:r>
          </a:p>
        </p:txBody>
      </p:sp>
      <p:sp>
        <p:nvSpPr>
          <p:cNvPr id="37" name="Freeform 36"/>
          <p:cNvSpPr/>
          <p:nvPr/>
        </p:nvSpPr>
        <p:spPr>
          <a:xfrm>
            <a:off x="2504991" y="5638240"/>
            <a:ext cx="2656605" cy="447786"/>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8" name="Freeform 37"/>
          <p:cNvSpPr/>
          <p:nvPr/>
        </p:nvSpPr>
        <p:spPr>
          <a:xfrm>
            <a:off x="6499892" y="3086003"/>
            <a:ext cx="1235496" cy="2231744"/>
          </a:xfrm>
          <a:custGeom>
            <a:avLst/>
            <a:gdLst>
              <a:gd name="connsiteX0" fmla="*/ 0 w 2602523"/>
              <a:gd name="connsiteY0" fmla="*/ 1378634 h 1378634"/>
              <a:gd name="connsiteX1" fmla="*/ 2053883 w 2602523"/>
              <a:gd name="connsiteY1" fmla="*/ 844062 h 1378634"/>
              <a:gd name="connsiteX2" fmla="*/ 2602523 w 2602523"/>
              <a:gd name="connsiteY2" fmla="*/ 0 h 1378634"/>
            </a:gdLst>
            <a:ahLst/>
            <a:cxnLst>
              <a:cxn ang="0">
                <a:pos x="connsiteX0" y="connsiteY0"/>
              </a:cxn>
              <a:cxn ang="0">
                <a:pos x="connsiteX1" y="connsiteY1"/>
              </a:cxn>
              <a:cxn ang="0">
                <a:pos x="connsiteX2" y="connsiteY2"/>
              </a:cxn>
            </a:cxnLst>
            <a:rect l="l" t="t" r="r" b="b"/>
            <a:pathLst>
              <a:path w="2602523" h="1378634">
                <a:moveTo>
                  <a:pt x="0" y="1378634"/>
                </a:moveTo>
                <a:cubicBezTo>
                  <a:pt x="810064" y="1226234"/>
                  <a:pt x="1620129" y="1073834"/>
                  <a:pt x="2053883" y="844062"/>
                </a:cubicBezTo>
                <a:cubicBezTo>
                  <a:pt x="2487637" y="614290"/>
                  <a:pt x="2545080" y="307145"/>
                  <a:pt x="2602523" y="0"/>
                </a:cubicBezTo>
              </a:path>
            </a:pathLst>
          </a:custGeom>
          <a:ln w="28575">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6" name="TextBox 45"/>
          <p:cNvSpPr txBox="1"/>
          <p:nvPr/>
        </p:nvSpPr>
        <p:spPr>
          <a:xfrm>
            <a:off x="3780383" y="3895346"/>
            <a:ext cx="2261517" cy="369332"/>
          </a:xfrm>
          <a:prstGeom prst="rect">
            <a:avLst/>
          </a:prstGeom>
          <a:noFill/>
        </p:spPr>
        <p:txBody>
          <a:bodyPr wrap="none" rtlCol="0">
            <a:spAutoFit/>
          </a:bodyPr>
          <a:lstStyle/>
          <a:p>
            <a:r>
              <a:rPr lang="en-US" b="1" dirty="0"/>
              <a:t>Committed to</a:t>
            </a:r>
            <a:r>
              <a:rPr lang="nl-NL" b="1" dirty="0"/>
              <a:t> accept!</a:t>
            </a:r>
          </a:p>
        </p:txBody>
      </p:sp>
      <p:pic>
        <p:nvPicPr>
          <p:cNvPr id="47" name="Picture 2" descr="Afbeeldingsresultaat voor ILAC"/>
          <p:cNvPicPr>
            <a:picLocks noChangeAspect="1" noChangeArrowheads="1"/>
          </p:cNvPicPr>
          <p:nvPr/>
        </p:nvPicPr>
        <p:blipFill>
          <a:blip r:embed="rId2" cstate="print"/>
          <a:srcRect/>
          <a:stretch>
            <a:fillRect/>
          </a:stretch>
        </p:blipFill>
        <p:spPr bwMode="auto">
          <a:xfrm>
            <a:off x="1483927" y="5847535"/>
            <a:ext cx="1080119" cy="523224"/>
          </a:xfrm>
          <a:prstGeom prst="rect">
            <a:avLst/>
          </a:prstGeom>
          <a:noFill/>
        </p:spPr>
      </p:pic>
      <p:cxnSp>
        <p:nvCxnSpPr>
          <p:cNvPr id="8" name="Straight Connector 7"/>
          <p:cNvCxnSpPr/>
          <p:nvPr/>
        </p:nvCxnSpPr>
        <p:spPr>
          <a:xfrm>
            <a:off x="1754614" y="5815236"/>
            <a:ext cx="538743" cy="600006"/>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995594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xEl>
                                              <p:pRg st="0" end="0"/>
                                            </p:txEl>
                                          </p:spTgt>
                                        </p:tgtEl>
                                        <p:attrNameLst>
                                          <p:attrName>style.visibility</p:attrName>
                                        </p:attrNameLst>
                                      </p:cBhvr>
                                      <p:to>
                                        <p:strVal val="visible"/>
                                      </p:to>
                                    </p:set>
                                    <p:animEffect transition="in" filter="fade">
                                      <p:cBhvr>
                                        <p:cTn id="12" dur="2000"/>
                                        <p:tgtEl>
                                          <p:spTgt spid="4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500"/>
                                        <p:tgtEl>
                                          <p:spTgt spid="3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uild="allAtOnce"/>
      <p:bldP spid="43" grpId="0" animBg="1"/>
      <p:bldP spid="52" grpId="0" animBg="1"/>
      <p:bldP spid="4" grpId="0"/>
      <p:bldP spid="5" grpId="0"/>
      <p:bldP spid="35" grpId="0" animBg="1"/>
      <p:bldP spid="36" grpId="0"/>
      <p:bldP spid="37" grpId="0" animBg="1"/>
      <p:bldP spid="3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nl-NL" dirty="0" err="1"/>
              <a:t>Conclusion</a:t>
            </a:r>
            <a:r>
              <a:rPr lang="nl-NL" dirty="0"/>
              <a:t> at </a:t>
            </a:r>
            <a:r>
              <a:rPr lang="nl-NL" dirty="0" err="1"/>
              <a:t>the</a:t>
            </a:r>
            <a:r>
              <a:rPr lang="nl-NL" dirty="0"/>
              <a:t> MC meeting </a:t>
            </a:r>
            <a:r>
              <a:rPr lang="nl-NL" dirty="0" err="1"/>
              <a:t>March</a:t>
            </a:r>
            <a:r>
              <a:rPr lang="nl-NL" dirty="0"/>
              <a:t> 2018</a:t>
            </a:r>
          </a:p>
        </p:txBody>
      </p:sp>
      <p:sp>
        <p:nvSpPr>
          <p:cNvPr id="3" name="Content Placeholder 2"/>
          <p:cNvSpPr>
            <a:spLocks noGrp="1"/>
          </p:cNvSpPr>
          <p:nvPr>
            <p:ph idx="1"/>
          </p:nvPr>
        </p:nvSpPr>
        <p:spPr/>
        <p:txBody>
          <a:bodyPr/>
          <a:lstStyle/>
          <a:p>
            <a:r>
              <a:rPr lang="en-US" dirty="0"/>
              <a:t>Test data obtained before 1/1/18 may be used by the Issuing authority (under conditions) for issuing an OIML Type evaluation report and OIML certificate under scheme A.</a:t>
            </a:r>
          </a:p>
        </p:txBody>
      </p:sp>
    </p:spTree>
    <p:extLst>
      <p:ext uri="{BB962C8B-B14F-4D97-AF65-F5344CB8AC3E}">
        <p14:creationId xmlns:p14="http://schemas.microsoft.com/office/powerpoint/2010/main" val="3242163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112F3AA7-8D1D-4094-95D7-0F0AD16921C5}" type="slidenum">
              <a:rPr lang="fr-FR" smtClean="0"/>
              <a:pPr/>
              <a:t>25</a:t>
            </a:fld>
            <a:endParaRPr lang="fr-FR"/>
          </a:p>
        </p:txBody>
      </p:sp>
      <p:pic>
        <p:nvPicPr>
          <p:cNvPr id="5"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55528" y="1388203"/>
            <a:ext cx="2086495" cy="2086495"/>
          </a:xfrm>
          <a:prstGeom prst="rect">
            <a:avLst/>
          </a:prstGeom>
        </p:spPr>
      </p:pic>
      <p:sp>
        <p:nvSpPr>
          <p:cNvPr id="6" name="Content Placeholder 2"/>
          <p:cNvSpPr txBox="1">
            <a:spLocks/>
          </p:cNvSpPr>
          <p:nvPr/>
        </p:nvSpPr>
        <p:spPr>
          <a:xfrm>
            <a:off x="0" y="3818459"/>
            <a:ext cx="7956376" cy="2274837"/>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t>Cock Oosterman</a:t>
            </a:r>
          </a:p>
          <a:p>
            <a:pPr marL="0" indent="0" algn="ctr">
              <a:buFont typeface="Arial" panose="020B0604020202020204" pitchFamily="34" charset="0"/>
              <a:buNone/>
            </a:pPr>
            <a:r>
              <a:rPr lang="en-US" sz="2400" b="1" dirty="0"/>
              <a:t>OIML-CS Management Committee Chairperson </a:t>
            </a:r>
          </a:p>
          <a:p>
            <a:pPr marL="0" indent="0" algn="ctr">
              <a:buFont typeface="Arial" panose="020B0604020202020204" pitchFamily="34" charset="0"/>
              <a:buNone/>
            </a:pPr>
            <a:br>
              <a:rPr lang="en-US" sz="2400" b="1" dirty="0"/>
            </a:br>
            <a:r>
              <a:rPr lang="en-US" sz="2400" b="1" dirty="0">
                <a:hlinkClick r:id="rId3"/>
              </a:rPr>
              <a:t>cock.oosterman@oiml.org</a:t>
            </a:r>
            <a:br>
              <a:rPr lang="en-US" sz="2400" b="1" dirty="0"/>
            </a:br>
            <a:r>
              <a:rPr lang="en-US" sz="2400" b="1" dirty="0">
                <a:hlinkClick r:id="rId4"/>
              </a:rPr>
              <a:t>www.oiml.org</a:t>
            </a:r>
            <a:endParaRPr lang="en-US" sz="2400" dirty="0"/>
          </a:p>
        </p:txBody>
      </p:sp>
    </p:spTree>
    <p:extLst>
      <p:ext uri="{BB962C8B-B14F-4D97-AF65-F5344CB8AC3E}">
        <p14:creationId xmlns:p14="http://schemas.microsoft.com/office/powerpoint/2010/main" val="11826618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Transition</a:t>
            </a:r>
            <a:r>
              <a:rPr lang="nl-NL" dirty="0"/>
              <a:t> </a:t>
            </a:r>
            <a:r>
              <a:rPr lang="en-US" dirty="0"/>
              <a:t>arrangements</a:t>
            </a:r>
          </a:p>
        </p:txBody>
      </p:sp>
      <p:sp>
        <p:nvSpPr>
          <p:cNvPr id="3" name="Content Placeholder 2"/>
          <p:cNvSpPr>
            <a:spLocks noGrp="1"/>
          </p:cNvSpPr>
          <p:nvPr>
            <p:ph idx="1"/>
          </p:nvPr>
        </p:nvSpPr>
        <p:spPr/>
        <p:txBody>
          <a:bodyPr/>
          <a:lstStyle/>
          <a:p>
            <a:pPr marL="0" indent="0">
              <a:buNone/>
            </a:pPr>
            <a:r>
              <a:rPr lang="en-US" dirty="0"/>
              <a:t>Transition</a:t>
            </a:r>
            <a:r>
              <a:rPr lang="nl-NL" dirty="0"/>
              <a:t> </a:t>
            </a:r>
            <a:r>
              <a:rPr lang="en-US" dirty="0"/>
              <a:t>arrangements</a:t>
            </a:r>
            <a:r>
              <a:rPr lang="nl-NL" dirty="0"/>
              <a:t> are </a:t>
            </a:r>
            <a:r>
              <a:rPr lang="en-US" dirty="0"/>
              <a:t>described</a:t>
            </a:r>
            <a:r>
              <a:rPr lang="nl-NL" dirty="0"/>
              <a:t> in PD-07. </a:t>
            </a:r>
            <a:r>
              <a:rPr lang="en-US" dirty="0"/>
              <a:t>However four observations have been made that need attentions:</a:t>
            </a:r>
          </a:p>
          <a:p>
            <a:r>
              <a:rPr lang="en-US" dirty="0"/>
              <a:t>Annex to “old” certificates</a:t>
            </a:r>
          </a:p>
          <a:p>
            <a:r>
              <a:rPr lang="en-US" dirty="0"/>
              <a:t>Evaluation to the latest revision</a:t>
            </a:r>
          </a:p>
          <a:p>
            <a:r>
              <a:rPr lang="en-US" dirty="0"/>
              <a:t>Requirements for “old data” under B</a:t>
            </a:r>
          </a:p>
          <a:p>
            <a:r>
              <a:rPr lang="en-US" dirty="0"/>
              <a:t>The use of “old data” under A</a:t>
            </a:r>
          </a:p>
          <a:p>
            <a:endParaRPr lang="nl-NL" dirty="0"/>
          </a:p>
        </p:txBody>
      </p:sp>
    </p:spTree>
    <p:extLst>
      <p:ext uri="{BB962C8B-B14F-4D97-AF65-F5344CB8AC3E}">
        <p14:creationId xmlns:p14="http://schemas.microsoft.com/office/powerpoint/2010/main" val="2300524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Observation</a:t>
            </a:r>
            <a:r>
              <a:rPr lang="nl-NL" dirty="0"/>
              <a:t> PD-07:4</a:t>
            </a:r>
          </a:p>
        </p:txBody>
      </p:sp>
      <p:sp>
        <p:nvSpPr>
          <p:cNvPr id="3" name="Content Placeholder 2"/>
          <p:cNvSpPr>
            <a:spLocks noGrp="1"/>
          </p:cNvSpPr>
          <p:nvPr>
            <p:ph idx="1"/>
          </p:nvPr>
        </p:nvSpPr>
        <p:spPr/>
        <p:txBody>
          <a:bodyPr/>
          <a:lstStyle/>
          <a:p>
            <a:pPr marL="0" indent="0">
              <a:buNone/>
            </a:pPr>
            <a:r>
              <a:rPr lang="en-US" dirty="0"/>
              <a:t>No revisions shall be issued for existing Basic and MAA certificates. </a:t>
            </a:r>
            <a:endParaRPr lang="en-US" sz="2400" dirty="0"/>
          </a:p>
        </p:txBody>
      </p:sp>
    </p:spTree>
    <p:extLst>
      <p:ext uri="{BB962C8B-B14F-4D97-AF65-F5344CB8AC3E}">
        <p14:creationId xmlns:p14="http://schemas.microsoft.com/office/powerpoint/2010/main" val="6379503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259632" y="3645024"/>
            <a:ext cx="331236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a:off x="4572000" y="1628800"/>
            <a:ext cx="0" cy="4536504"/>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60407" y="1249197"/>
            <a:ext cx="652743" cy="369332"/>
          </a:xfrm>
          <a:prstGeom prst="rect">
            <a:avLst/>
          </a:prstGeom>
          <a:noFill/>
        </p:spPr>
        <p:txBody>
          <a:bodyPr wrap="none" rtlCol="0">
            <a:spAutoFit/>
          </a:bodyPr>
          <a:lstStyle/>
          <a:p>
            <a:r>
              <a:rPr lang="nl-NL" dirty="0"/>
              <a:t>2018</a:t>
            </a:r>
          </a:p>
        </p:txBody>
      </p:sp>
      <p:sp>
        <p:nvSpPr>
          <p:cNvPr id="14" name="TextBox 13"/>
          <p:cNvSpPr txBox="1"/>
          <p:nvPr/>
        </p:nvSpPr>
        <p:spPr>
          <a:xfrm>
            <a:off x="915728" y="3176972"/>
            <a:ext cx="652743" cy="369332"/>
          </a:xfrm>
          <a:prstGeom prst="rect">
            <a:avLst/>
          </a:prstGeom>
          <a:noFill/>
        </p:spPr>
        <p:txBody>
          <a:bodyPr wrap="none" rtlCol="0">
            <a:spAutoFit/>
          </a:bodyPr>
          <a:lstStyle/>
          <a:p>
            <a:r>
              <a:rPr lang="nl-NL" dirty="0"/>
              <a:t>2005</a:t>
            </a:r>
          </a:p>
        </p:txBody>
      </p:sp>
      <p:sp>
        <p:nvSpPr>
          <p:cNvPr id="15" name="TextBox 14"/>
          <p:cNvSpPr txBox="1"/>
          <p:nvPr/>
        </p:nvSpPr>
        <p:spPr>
          <a:xfrm>
            <a:off x="179512" y="4941168"/>
            <a:ext cx="652743" cy="369332"/>
          </a:xfrm>
          <a:prstGeom prst="rect">
            <a:avLst/>
          </a:prstGeom>
          <a:noFill/>
        </p:spPr>
        <p:txBody>
          <a:bodyPr wrap="none" rtlCol="0">
            <a:spAutoFit/>
          </a:bodyPr>
          <a:lstStyle/>
          <a:p>
            <a:r>
              <a:rPr lang="nl-NL" dirty="0"/>
              <a:t>1992</a:t>
            </a:r>
          </a:p>
        </p:txBody>
      </p:sp>
      <p:cxnSp>
        <p:nvCxnSpPr>
          <p:cNvPr id="19" name="Straight Connector 18"/>
          <p:cNvCxnSpPr/>
          <p:nvPr/>
        </p:nvCxnSpPr>
        <p:spPr>
          <a:xfrm>
            <a:off x="395536" y="5373216"/>
            <a:ext cx="4176464" cy="0"/>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p:nvPr/>
        </p:nvCxnSpPr>
        <p:spPr>
          <a:xfrm flipV="1">
            <a:off x="1259632" y="3645024"/>
            <a:ext cx="0" cy="172819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7" name="Straight Connector 26"/>
          <p:cNvCxnSpPr/>
          <p:nvPr/>
        </p:nvCxnSpPr>
        <p:spPr>
          <a:xfrm>
            <a:off x="4572000" y="2708920"/>
            <a:ext cx="3240360" cy="0"/>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a:xfrm>
            <a:off x="4572000" y="4509120"/>
            <a:ext cx="2016224" cy="0"/>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flipV="1">
            <a:off x="4572000" y="4509120"/>
            <a:ext cx="0" cy="864096"/>
          </a:xfrm>
          <a:prstGeom prst="line">
            <a:avLst/>
          </a:prstGeom>
          <a:ln>
            <a:solidFill>
              <a:srgbClr val="00B050"/>
            </a:solidFill>
            <a:tailEnd type="triangle"/>
          </a:ln>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V="1">
            <a:off x="4572000" y="2708920"/>
            <a:ext cx="0" cy="936104"/>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42" name="Straight Connector 41"/>
          <p:cNvCxnSpPr/>
          <p:nvPr/>
        </p:nvCxnSpPr>
        <p:spPr>
          <a:xfrm flipV="1">
            <a:off x="6588224" y="2708920"/>
            <a:ext cx="0" cy="1800200"/>
          </a:xfrm>
          <a:prstGeom prst="line">
            <a:avLst/>
          </a:prstGeom>
          <a:ln>
            <a:solidFill>
              <a:srgbClr val="00B050"/>
            </a:solidFill>
            <a:tailEnd type="triangle"/>
          </a:ln>
        </p:spPr>
        <p:style>
          <a:lnRef idx="3">
            <a:schemeClr val="accent3"/>
          </a:lnRef>
          <a:fillRef idx="0">
            <a:schemeClr val="accent3"/>
          </a:fillRef>
          <a:effectRef idx="2">
            <a:schemeClr val="accent3"/>
          </a:effectRef>
          <a:fontRef idx="minor">
            <a:schemeClr val="tx1"/>
          </a:fontRef>
        </p:style>
      </p:cxnSp>
      <p:cxnSp>
        <p:nvCxnSpPr>
          <p:cNvPr id="44" name="Straight Connector 43"/>
          <p:cNvCxnSpPr/>
          <p:nvPr/>
        </p:nvCxnSpPr>
        <p:spPr>
          <a:xfrm flipV="1">
            <a:off x="4860032" y="2708920"/>
            <a:ext cx="0" cy="1800200"/>
          </a:xfrm>
          <a:prstGeom prst="line">
            <a:avLst/>
          </a:prstGeom>
          <a:ln>
            <a:solidFill>
              <a:schemeClr val="accent3">
                <a:alpha val="1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49" name="Straight Connector 48"/>
          <p:cNvCxnSpPr/>
          <p:nvPr/>
        </p:nvCxnSpPr>
        <p:spPr>
          <a:xfrm flipV="1">
            <a:off x="5292080" y="2708920"/>
            <a:ext cx="0" cy="1800200"/>
          </a:xfrm>
          <a:prstGeom prst="line">
            <a:avLst/>
          </a:prstGeom>
          <a:ln>
            <a:solidFill>
              <a:schemeClr val="accent3">
                <a:alpha val="2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0" name="Straight Connector 49"/>
          <p:cNvCxnSpPr/>
          <p:nvPr/>
        </p:nvCxnSpPr>
        <p:spPr>
          <a:xfrm flipV="1">
            <a:off x="5724128" y="2708920"/>
            <a:ext cx="0" cy="1800200"/>
          </a:xfrm>
          <a:prstGeom prst="line">
            <a:avLst/>
          </a:prstGeom>
          <a:ln>
            <a:solidFill>
              <a:schemeClr val="accent3">
                <a:alpha val="3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1" name="Straight Connector 50"/>
          <p:cNvCxnSpPr/>
          <p:nvPr/>
        </p:nvCxnSpPr>
        <p:spPr>
          <a:xfrm flipV="1">
            <a:off x="6156176" y="2708920"/>
            <a:ext cx="0" cy="1800200"/>
          </a:xfrm>
          <a:prstGeom prst="line">
            <a:avLst/>
          </a:prstGeom>
          <a:ln>
            <a:solidFill>
              <a:schemeClr val="accent3">
                <a:alpha val="5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sp>
        <p:nvSpPr>
          <p:cNvPr id="55" name="TextBox 54"/>
          <p:cNvSpPr txBox="1"/>
          <p:nvPr/>
        </p:nvSpPr>
        <p:spPr>
          <a:xfrm>
            <a:off x="1331640" y="1628800"/>
            <a:ext cx="2722348" cy="646331"/>
          </a:xfrm>
          <a:prstGeom prst="rect">
            <a:avLst/>
          </a:prstGeom>
          <a:noFill/>
        </p:spPr>
        <p:txBody>
          <a:bodyPr wrap="none" rtlCol="0">
            <a:spAutoFit/>
          </a:bodyPr>
          <a:lstStyle/>
          <a:p>
            <a:r>
              <a:rPr lang="en-US" b="1" dirty="0">
                <a:solidFill>
                  <a:srgbClr val="FF0000"/>
                </a:solidFill>
              </a:rPr>
              <a:t>Revision of existing </a:t>
            </a:r>
            <a:br>
              <a:rPr lang="en-US" b="1" dirty="0">
                <a:solidFill>
                  <a:srgbClr val="FF0000"/>
                </a:solidFill>
              </a:rPr>
            </a:br>
            <a:r>
              <a:rPr lang="en-US" b="1" dirty="0">
                <a:solidFill>
                  <a:srgbClr val="FF0000"/>
                </a:solidFill>
              </a:rPr>
              <a:t>Basic and MAA certificates</a:t>
            </a:r>
          </a:p>
        </p:txBody>
      </p:sp>
      <p:cxnSp>
        <p:nvCxnSpPr>
          <p:cNvPr id="17" name="Straight Connector 16"/>
          <p:cNvCxnSpPr/>
          <p:nvPr/>
        </p:nvCxnSpPr>
        <p:spPr>
          <a:xfrm>
            <a:off x="4572000" y="3645024"/>
            <a:ext cx="2664296" cy="0"/>
          </a:xfrm>
          <a:prstGeom prst="line">
            <a:avLst/>
          </a:prstGeom>
          <a:ln>
            <a:prstDash val="sysDash"/>
          </a:ln>
          <a:effectLst>
            <a:outerShdw blurRad="50800" dist="38100" dir="2700000" algn="tl"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21" name="Straight Connector 20"/>
          <p:cNvCxnSpPr/>
          <p:nvPr/>
        </p:nvCxnSpPr>
        <p:spPr>
          <a:xfrm>
            <a:off x="4572000" y="5373216"/>
            <a:ext cx="2736304" cy="0"/>
          </a:xfrm>
          <a:prstGeom prst="line">
            <a:avLst/>
          </a:prstGeom>
          <a:ln>
            <a:prstDash val="sysDash"/>
          </a:ln>
          <a:effectLst>
            <a:outerShdw blurRad="50800" dist="38100" dir="2700000" algn="tl" rotWithShape="0">
              <a:prstClr val="black">
                <a:alpha val="40000"/>
              </a:prstClr>
            </a:outerShdw>
          </a:effectLst>
        </p:spPr>
        <p:style>
          <a:lnRef idx="3">
            <a:schemeClr val="accent3"/>
          </a:lnRef>
          <a:fillRef idx="0">
            <a:schemeClr val="accent3"/>
          </a:fillRef>
          <a:effectRef idx="2">
            <a:schemeClr val="accent3"/>
          </a:effectRef>
          <a:fontRef idx="minor">
            <a:schemeClr val="tx1"/>
          </a:fontRef>
        </p:style>
      </p:cxnSp>
      <p:grpSp>
        <p:nvGrpSpPr>
          <p:cNvPr id="48" name="Group 47"/>
          <p:cNvGrpSpPr/>
          <p:nvPr/>
        </p:nvGrpSpPr>
        <p:grpSpPr>
          <a:xfrm>
            <a:off x="1403648" y="5373216"/>
            <a:ext cx="4644502" cy="930685"/>
            <a:chOff x="2051720" y="5387927"/>
            <a:chExt cx="4644502" cy="930685"/>
          </a:xfrm>
        </p:grpSpPr>
        <p:sp>
          <p:nvSpPr>
            <p:cNvPr id="29" name="Freeform 28"/>
            <p:cNvSpPr/>
            <p:nvPr/>
          </p:nvSpPr>
          <p:spPr>
            <a:xfrm>
              <a:off x="3545058" y="5387927"/>
              <a:ext cx="3151164" cy="777378"/>
            </a:xfrm>
            <a:custGeom>
              <a:avLst/>
              <a:gdLst>
                <a:gd name="connsiteX0" fmla="*/ 0 w 3151164"/>
                <a:gd name="connsiteY0" fmla="*/ 0 h 1001151"/>
                <a:gd name="connsiteX1" fmla="*/ 1631853 w 3151164"/>
                <a:gd name="connsiteY1" fmla="*/ 998806 h 1001151"/>
                <a:gd name="connsiteX2" fmla="*/ 3151164 w 3151164"/>
                <a:gd name="connsiteY2" fmla="*/ 14068 h 1001151"/>
                <a:gd name="connsiteX3" fmla="*/ 3151164 w 3151164"/>
                <a:gd name="connsiteY3" fmla="*/ 14068 h 1001151"/>
              </a:gdLst>
              <a:ahLst/>
              <a:cxnLst>
                <a:cxn ang="0">
                  <a:pos x="connsiteX0" y="connsiteY0"/>
                </a:cxn>
                <a:cxn ang="0">
                  <a:pos x="connsiteX1" y="connsiteY1"/>
                </a:cxn>
                <a:cxn ang="0">
                  <a:pos x="connsiteX2" y="connsiteY2"/>
                </a:cxn>
                <a:cxn ang="0">
                  <a:pos x="connsiteX3" y="connsiteY3"/>
                </a:cxn>
              </a:cxnLst>
              <a:rect l="l" t="t" r="r" b="b"/>
              <a:pathLst>
                <a:path w="3151164" h="1001151">
                  <a:moveTo>
                    <a:pt x="0" y="0"/>
                  </a:moveTo>
                  <a:cubicBezTo>
                    <a:pt x="553329" y="498230"/>
                    <a:pt x="1106659" y="996461"/>
                    <a:pt x="1631853" y="998806"/>
                  </a:cubicBezTo>
                  <a:cubicBezTo>
                    <a:pt x="2157047" y="1001151"/>
                    <a:pt x="3151164" y="14068"/>
                    <a:pt x="3151164" y="14068"/>
                  </a:cubicBezTo>
                  <a:lnTo>
                    <a:pt x="3151164" y="14068"/>
                  </a:lnTo>
                </a:path>
              </a:pathLst>
            </a:custGeom>
            <a:ln w="38100">
              <a:solidFill>
                <a:srgbClr val="00B050"/>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39" name="TextBox 38"/>
            <p:cNvSpPr txBox="1"/>
            <p:nvPr/>
          </p:nvSpPr>
          <p:spPr>
            <a:xfrm>
              <a:off x="2051720" y="5949280"/>
              <a:ext cx="2536656" cy="369332"/>
            </a:xfrm>
            <a:prstGeom prst="rect">
              <a:avLst/>
            </a:prstGeom>
            <a:noFill/>
          </p:spPr>
          <p:txBody>
            <a:bodyPr wrap="none" rtlCol="0">
              <a:spAutoFit/>
            </a:bodyPr>
            <a:lstStyle/>
            <a:p>
              <a:r>
                <a:rPr lang="en-US" b="1" dirty="0">
                  <a:solidFill>
                    <a:srgbClr val="00B050"/>
                  </a:solidFill>
                </a:rPr>
                <a:t>Revision Basic certificate</a:t>
              </a:r>
            </a:p>
          </p:txBody>
        </p:sp>
      </p:grpSp>
      <p:grpSp>
        <p:nvGrpSpPr>
          <p:cNvPr id="52" name="Group 51"/>
          <p:cNvGrpSpPr/>
          <p:nvPr/>
        </p:nvGrpSpPr>
        <p:grpSpPr>
          <a:xfrm>
            <a:off x="1617592" y="3643532"/>
            <a:ext cx="4530701" cy="736209"/>
            <a:chOff x="2193656" y="3643532"/>
            <a:chExt cx="4530701" cy="736209"/>
          </a:xfrm>
        </p:grpSpPr>
        <p:sp>
          <p:nvSpPr>
            <p:cNvPr id="33" name="Freeform 32"/>
            <p:cNvSpPr/>
            <p:nvPr/>
          </p:nvSpPr>
          <p:spPr>
            <a:xfrm>
              <a:off x="3601329" y="3643532"/>
              <a:ext cx="3123028" cy="736209"/>
            </a:xfrm>
            <a:custGeom>
              <a:avLst/>
              <a:gdLst>
                <a:gd name="connsiteX0" fmla="*/ 0 w 3123028"/>
                <a:gd name="connsiteY0" fmla="*/ 0 h 736209"/>
                <a:gd name="connsiteX1" fmla="*/ 1575582 w 3123028"/>
                <a:gd name="connsiteY1" fmla="*/ 731520 h 736209"/>
                <a:gd name="connsiteX2" fmla="*/ 3123028 w 3123028"/>
                <a:gd name="connsiteY2" fmla="*/ 28136 h 736209"/>
              </a:gdLst>
              <a:ahLst/>
              <a:cxnLst>
                <a:cxn ang="0">
                  <a:pos x="connsiteX0" y="connsiteY0"/>
                </a:cxn>
                <a:cxn ang="0">
                  <a:pos x="connsiteX1" y="connsiteY1"/>
                </a:cxn>
                <a:cxn ang="0">
                  <a:pos x="connsiteX2" y="connsiteY2"/>
                </a:cxn>
              </a:cxnLst>
              <a:rect l="l" t="t" r="r" b="b"/>
              <a:pathLst>
                <a:path w="3123028" h="736209">
                  <a:moveTo>
                    <a:pt x="0" y="0"/>
                  </a:moveTo>
                  <a:cubicBezTo>
                    <a:pt x="527538" y="363415"/>
                    <a:pt x="1055077" y="726831"/>
                    <a:pt x="1575582" y="731520"/>
                  </a:cubicBezTo>
                  <a:cubicBezTo>
                    <a:pt x="2096087" y="736209"/>
                    <a:pt x="2609557" y="382172"/>
                    <a:pt x="3123028" y="28136"/>
                  </a:cubicBezTo>
                </a:path>
              </a:pathLst>
            </a:custGeom>
            <a:ln w="38100">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0" name="TextBox 39"/>
            <p:cNvSpPr txBox="1"/>
            <p:nvPr/>
          </p:nvSpPr>
          <p:spPr>
            <a:xfrm>
              <a:off x="2193656" y="3779062"/>
              <a:ext cx="2530244" cy="369332"/>
            </a:xfrm>
            <a:prstGeom prst="rect">
              <a:avLst/>
            </a:prstGeom>
            <a:noFill/>
          </p:spPr>
          <p:txBody>
            <a:bodyPr wrap="none" rtlCol="0">
              <a:spAutoFit/>
            </a:bodyPr>
            <a:lstStyle/>
            <a:p>
              <a:r>
                <a:rPr lang="en-US" b="1" dirty="0">
                  <a:solidFill>
                    <a:srgbClr val="0070C0"/>
                  </a:solidFill>
                </a:rPr>
                <a:t>Revision MAA certificate</a:t>
              </a:r>
            </a:p>
          </p:txBody>
        </p:sp>
      </p:grpSp>
      <p:sp>
        <p:nvSpPr>
          <p:cNvPr id="54" name="Multiply 53"/>
          <p:cNvSpPr/>
          <p:nvPr/>
        </p:nvSpPr>
        <p:spPr>
          <a:xfrm>
            <a:off x="6876256" y="3789040"/>
            <a:ext cx="1008112" cy="1440160"/>
          </a:xfrm>
          <a:prstGeom prst="mathMultiply">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b="1" dirty="0"/>
              <a:t>NO</a:t>
            </a:r>
          </a:p>
        </p:txBody>
      </p:sp>
      <p:sp>
        <p:nvSpPr>
          <p:cNvPr id="41" name="TextBox 40"/>
          <p:cNvSpPr txBox="1"/>
          <p:nvPr/>
        </p:nvSpPr>
        <p:spPr>
          <a:xfrm>
            <a:off x="2153848" y="3259637"/>
            <a:ext cx="647934" cy="369332"/>
          </a:xfrm>
          <a:prstGeom prst="rect">
            <a:avLst/>
          </a:prstGeom>
          <a:noFill/>
        </p:spPr>
        <p:txBody>
          <a:bodyPr wrap="none" rtlCol="0">
            <a:spAutoFit/>
          </a:bodyPr>
          <a:lstStyle/>
          <a:p>
            <a:r>
              <a:rPr lang="nl-NL" dirty="0">
                <a:ln w="0"/>
                <a:solidFill>
                  <a:srgbClr val="0070C0"/>
                </a:solidFill>
                <a:effectLst>
                  <a:outerShdw blurRad="38100" dist="19050" dir="2700000" algn="tl" rotWithShape="0">
                    <a:schemeClr val="dk1">
                      <a:alpha val="40000"/>
                    </a:schemeClr>
                  </a:outerShdw>
                </a:effectLst>
              </a:rPr>
              <a:t>MAA</a:t>
            </a:r>
          </a:p>
        </p:txBody>
      </p:sp>
      <p:sp>
        <p:nvSpPr>
          <p:cNvPr id="35" name="TextBox 34"/>
          <p:cNvSpPr txBox="1"/>
          <p:nvPr/>
        </p:nvSpPr>
        <p:spPr>
          <a:xfrm>
            <a:off x="5786618" y="2275131"/>
            <a:ext cx="1111202" cy="369332"/>
          </a:xfrm>
          <a:prstGeom prst="rect">
            <a:avLst/>
          </a:prstGeom>
          <a:noFill/>
        </p:spPr>
        <p:txBody>
          <a:bodyPr wrap="none" rtlCol="0">
            <a:spAutoFit/>
          </a:bodyPr>
          <a:lstStyle/>
          <a:p>
            <a:r>
              <a:rPr lang="en-US" dirty="0">
                <a:ln w="0"/>
                <a:solidFill>
                  <a:srgbClr val="0070C0"/>
                </a:solidFill>
                <a:effectLst>
                  <a:outerShdw blurRad="38100" dist="19050" dir="2700000" algn="tl" rotWithShape="0">
                    <a:schemeClr val="dk1">
                      <a:alpha val="40000"/>
                    </a:schemeClr>
                  </a:outerShdw>
                </a:effectLst>
              </a:rPr>
              <a:t>Scheme</a:t>
            </a:r>
            <a:r>
              <a:rPr lang="nl-NL" dirty="0">
                <a:ln w="0"/>
                <a:solidFill>
                  <a:srgbClr val="0070C0"/>
                </a:solidFill>
                <a:effectLst>
                  <a:outerShdw blurRad="38100" dist="19050" dir="2700000" algn="tl" rotWithShape="0">
                    <a:schemeClr val="dk1">
                      <a:alpha val="40000"/>
                    </a:schemeClr>
                  </a:outerShdw>
                </a:effectLst>
              </a:rPr>
              <a:t> A</a:t>
            </a:r>
          </a:p>
        </p:txBody>
      </p:sp>
      <p:sp>
        <p:nvSpPr>
          <p:cNvPr id="43" name="TextBox 42"/>
          <p:cNvSpPr txBox="1"/>
          <p:nvPr/>
        </p:nvSpPr>
        <p:spPr>
          <a:xfrm>
            <a:off x="2307102" y="4948415"/>
            <a:ext cx="660758" cy="369332"/>
          </a:xfrm>
          <a:prstGeom prst="rect">
            <a:avLst/>
          </a:prstGeom>
          <a:noFill/>
        </p:spPr>
        <p:txBody>
          <a:bodyPr wrap="none" rtlCol="0">
            <a:spAutoFit/>
          </a:bodyPr>
          <a:lstStyle/>
          <a:p>
            <a:r>
              <a:rPr lang="nl-NL" dirty="0">
                <a:ln w="0"/>
                <a:solidFill>
                  <a:srgbClr val="00B050"/>
                </a:solidFill>
                <a:effectLst>
                  <a:outerShdw blurRad="38100" dist="19050" dir="2700000" algn="tl" rotWithShape="0">
                    <a:schemeClr val="dk1">
                      <a:alpha val="40000"/>
                    </a:schemeClr>
                  </a:outerShdw>
                </a:effectLst>
              </a:rPr>
              <a:t>Basic</a:t>
            </a:r>
          </a:p>
        </p:txBody>
      </p:sp>
      <p:sp>
        <p:nvSpPr>
          <p:cNvPr id="45" name="TextBox 44"/>
          <p:cNvSpPr txBox="1"/>
          <p:nvPr/>
        </p:nvSpPr>
        <p:spPr>
          <a:xfrm>
            <a:off x="5836968" y="4532409"/>
            <a:ext cx="1103187" cy="369332"/>
          </a:xfrm>
          <a:prstGeom prst="rect">
            <a:avLst/>
          </a:prstGeom>
          <a:noFill/>
          <a:ln>
            <a:noFill/>
          </a:ln>
        </p:spPr>
        <p:txBody>
          <a:bodyPr wrap="none" rtlCol="0">
            <a:spAutoFit/>
          </a:bodyPr>
          <a:lstStyle/>
          <a:p>
            <a:r>
              <a:rPr lang="en-US" dirty="0">
                <a:ln w="0"/>
                <a:solidFill>
                  <a:srgbClr val="00B050"/>
                </a:solidFill>
                <a:effectLst>
                  <a:outerShdw blurRad="38100" dist="19050" dir="2700000" algn="tl" rotWithShape="0">
                    <a:schemeClr val="dk1">
                      <a:alpha val="40000"/>
                    </a:schemeClr>
                  </a:outerShdw>
                </a:effectLst>
              </a:rPr>
              <a:t>Scheme</a:t>
            </a:r>
            <a:r>
              <a:rPr lang="nl-NL" dirty="0">
                <a:ln w="0"/>
                <a:solidFill>
                  <a:srgbClr val="00B050"/>
                </a:solidFill>
                <a:effectLst>
                  <a:outerShdw blurRad="38100" dist="19050" dir="2700000" algn="tl" rotWithShape="0">
                    <a:schemeClr val="dk1">
                      <a:alpha val="40000"/>
                    </a:schemeClr>
                  </a:outerShdw>
                </a:effectLst>
              </a:rPr>
              <a:t> B</a:t>
            </a:r>
          </a:p>
        </p:txBody>
      </p:sp>
    </p:spTree>
    <p:extLst>
      <p:ext uri="{BB962C8B-B14F-4D97-AF65-F5344CB8AC3E}">
        <p14:creationId xmlns:p14="http://schemas.microsoft.com/office/powerpoint/2010/main" val="1176216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0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20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par>
                                <p:cTn id="18" presetID="3" presetClass="exit" presetSubtype="10" fill="hold" nodeType="withEffect">
                                  <p:stCondLst>
                                    <p:cond delay="0"/>
                                  </p:stCondLst>
                                  <p:childTnLst>
                                    <p:animEffect transition="out" filter="blinds(horizontal)">
                                      <p:cBhvr>
                                        <p:cTn id="19" dur="500"/>
                                        <p:tgtEl>
                                          <p:spTgt spid="21"/>
                                        </p:tgtEl>
                                      </p:cBhvr>
                                    </p:animEffect>
                                    <p:set>
                                      <p:cBhvr>
                                        <p:cTn id="20" dur="1" fill="hold">
                                          <p:stCondLst>
                                            <p:cond delay="499"/>
                                          </p:stCondLst>
                                        </p:cTn>
                                        <p:tgtEl>
                                          <p:spTgt spid="21"/>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Existing Basic and MAA certificates</a:t>
            </a:r>
          </a:p>
        </p:txBody>
      </p:sp>
      <p:sp>
        <p:nvSpPr>
          <p:cNvPr id="3" name="Content Placeholder 2"/>
          <p:cNvSpPr>
            <a:spLocks noGrp="1"/>
          </p:cNvSpPr>
          <p:nvPr>
            <p:ph idx="1"/>
          </p:nvPr>
        </p:nvSpPr>
        <p:spPr/>
        <p:txBody>
          <a:bodyPr>
            <a:normAutofit/>
          </a:bodyPr>
          <a:lstStyle/>
          <a:p>
            <a:r>
              <a:rPr lang="en-US" dirty="0"/>
              <a:t>PD-07, chapter 4:</a:t>
            </a:r>
          </a:p>
          <a:p>
            <a:pPr marL="457200" lvl="1" indent="0">
              <a:buNone/>
            </a:pPr>
            <a:r>
              <a:rPr lang="en-US" sz="2400" dirty="0"/>
              <a:t>4.1 Registered Basic and MAA certificates remain valid.</a:t>
            </a:r>
          </a:p>
          <a:p>
            <a:pPr marL="457200" lvl="1" indent="0">
              <a:buNone/>
            </a:pPr>
            <a:r>
              <a:rPr lang="en-US" sz="2400" dirty="0"/>
              <a:t>4.2 Utilizers and Associates may accept on voluntary basis.</a:t>
            </a:r>
          </a:p>
          <a:p>
            <a:pPr marL="457200" lvl="1" indent="0">
              <a:buNone/>
            </a:pPr>
            <a:r>
              <a:rPr lang="en-US" sz="2400" dirty="0"/>
              <a:t>4.3 No new Basic and MAA certificates may be issued.</a:t>
            </a:r>
          </a:p>
          <a:p>
            <a:pPr marL="457200" lvl="1" indent="0">
              <a:buNone/>
            </a:pPr>
            <a:r>
              <a:rPr lang="en-US" sz="2400" dirty="0"/>
              <a:t>4.4 Corrections of errors and name changes by using an annex (under the current system).</a:t>
            </a:r>
          </a:p>
          <a:p>
            <a:pPr lvl="1"/>
            <a:endParaRPr lang="en-US" dirty="0"/>
          </a:p>
        </p:txBody>
      </p:sp>
    </p:spTree>
    <p:extLst>
      <p:ext uri="{BB962C8B-B14F-4D97-AF65-F5344CB8AC3E}">
        <p14:creationId xmlns:p14="http://schemas.microsoft.com/office/powerpoint/2010/main" val="1794280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a:off x="1259632" y="3645024"/>
            <a:ext cx="3312368"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11" name="Straight Connector 10"/>
          <p:cNvCxnSpPr/>
          <p:nvPr/>
        </p:nvCxnSpPr>
        <p:spPr>
          <a:xfrm>
            <a:off x="4572000" y="1628800"/>
            <a:ext cx="0" cy="4536504"/>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245628" y="1204132"/>
            <a:ext cx="652743" cy="369332"/>
          </a:xfrm>
          <a:prstGeom prst="rect">
            <a:avLst/>
          </a:prstGeom>
          <a:noFill/>
        </p:spPr>
        <p:txBody>
          <a:bodyPr wrap="none" rtlCol="0">
            <a:spAutoFit/>
          </a:bodyPr>
          <a:lstStyle/>
          <a:p>
            <a:r>
              <a:rPr lang="nl-NL" dirty="0"/>
              <a:t>2018</a:t>
            </a:r>
          </a:p>
        </p:txBody>
      </p:sp>
      <p:sp>
        <p:nvSpPr>
          <p:cNvPr id="14" name="TextBox 13"/>
          <p:cNvSpPr txBox="1"/>
          <p:nvPr/>
        </p:nvSpPr>
        <p:spPr>
          <a:xfrm>
            <a:off x="939231" y="3176972"/>
            <a:ext cx="652743" cy="369332"/>
          </a:xfrm>
          <a:prstGeom prst="rect">
            <a:avLst/>
          </a:prstGeom>
          <a:noFill/>
        </p:spPr>
        <p:txBody>
          <a:bodyPr wrap="none" rtlCol="0">
            <a:spAutoFit/>
          </a:bodyPr>
          <a:lstStyle/>
          <a:p>
            <a:r>
              <a:rPr lang="nl-NL" dirty="0"/>
              <a:t>2005</a:t>
            </a:r>
          </a:p>
        </p:txBody>
      </p:sp>
      <p:sp>
        <p:nvSpPr>
          <p:cNvPr id="15" name="TextBox 14"/>
          <p:cNvSpPr txBox="1"/>
          <p:nvPr/>
        </p:nvSpPr>
        <p:spPr>
          <a:xfrm>
            <a:off x="179512" y="4941168"/>
            <a:ext cx="652743" cy="369332"/>
          </a:xfrm>
          <a:prstGeom prst="rect">
            <a:avLst/>
          </a:prstGeom>
          <a:noFill/>
        </p:spPr>
        <p:txBody>
          <a:bodyPr wrap="none" rtlCol="0">
            <a:spAutoFit/>
          </a:bodyPr>
          <a:lstStyle/>
          <a:p>
            <a:r>
              <a:rPr lang="nl-NL" dirty="0"/>
              <a:t>1992</a:t>
            </a:r>
          </a:p>
        </p:txBody>
      </p:sp>
      <p:cxnSp>
        <p:nvCxnSpPr>
          <p:cNvPr id="19" name="Straight Connector 18"/>
          <p:cNvCxnSpPr/>
          <p:nvPr/>
        </p:nvCxnSpPr>
        <p:spPr>
          <a:xfrm>
            <a:off x="395536" y="5373216"/>
            <a:ext cx="4176464" cy="0"/>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cxnSp>
        <p:nvCxnSpPr>
          <p:cNvPr id="25" name="Straight Arrow Connector 24"/>
          <p:cNvCxnSpPr/>
          <p:nvPr/>
        </p:nvCxnSpPr>
        <p:spPr>
          <a:xfrm flipV="1">
            <a:off x="1259632" y="3645024"/>
            <a:ext cx="0" cy="172819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7" name="Straight Connector 26"/>
          <p:cNvCxnSpPr/>
          <p:nvPr/>
        </p:nvCxnSpPr>
        <p:spPr>
          <a:xfrm>
            <a:off x="4572000" y="2708920"/>
            <a:ext cx="3240360" cy="0"/>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30" name="Straight Connector 29"/>
          <p:cNvCxnSpPr/>
          <p:nvPr/>
        </p:nvCxnSpPr>
        <p:spPr>
          <a:xfrm>
            <a:off x="4572000" y="4509120"/>
            <a:ext cx="2016224" cy="0"/>
          </a:xfrm>
          <a:prstGeom prst="line">
            <a:avLst/>
          </a:prstGeom>
          <a:ln>
            <a:solidFill>
              <a:srgbClr val="00B050"/>
            </a:solidFill>
          </a:ln>
        </p:spPr>
        <p:style>
          <a:lnRef idx="3">
            <a:schemeClr val="accent3"/>
          </a:lnRef>
          <a:fillRef idx="0">
            <a:schemeClr val="accent3"/>
          </a:fillRef>
          <a:effectRef idx="2">
            <a:schemeClr val="accent3"/>
          </a:effectRef>
          <a:fontRef idx="minor">
            <a:schemeClr val="tx1"/>
          </a:fontRef>
        </p:style>
      </p:cxnSp>
      <p:cxnSp>
        <p:nvCxnSpPr>
          <p:cNvPr id="32" name="Straight Connector 31"/>
          <p:cNvCxnSpPr/>
          <p:nvPr/>
        </p:nvCxnSpPr>
        <p:spPr>
          <a:xfrm flipV="1">
            <a:off x="4572000" y="4509120"/>
            <a:ext cx="0" cy="864096"/>
          </a:xfrm>
          <a:prstGeom prst="line">
            <a:avLst/>
          </a:prstGeom>
          <a:ln>
            <a:solidFill>
              <a:srgbClr val="00B050"/>
            </a:solidFill>
            <a:tailEnd type="triangle"/>
          </a:ln>
        </p:spPr>
        <p:style>
          <a:lnRef idx="3">
            <a:schemeClr val="accent3"/>
          </a:lnRef>
          <a:fillRef idx="0">
            <a:schemeClr val="accent3"/>
          </a:fillRef>
          <a:effectRef idx="2">
            <a:schemeClr val="accent3"/>
          </a:effectRef>
          <a:fontRef idx="minor">
            <a:schemeClr val="tx1"/>
          </a:fontRef>
        </p:style>
      </p:cxnSp>
      <p:cxnSp>
        <p:nvCxnSpPr>
          <p:cNvPr id="34" name="Straight Connector 33"/>
          <p:cNvCxnSpPr/>
          <p:nvPr/>
        </p:nvCxnSpPr>
        <p:spPr>
          <a:xfrm flipV="1">
            <a:off x="4572000" y="2708920"/>
            <a:ext cx="0" cy="936104"/>
          </a:xfrm>
          <a:prstGeom prst="line">
            <a:avLst/>
          </a:prstGeom>
          <a:ln>
            <a:tailEnd type="triangle"/>
          </a:ln>
        </p:spPr>
        <p:style>
          <a:lnRef idx="3">
            <a:schemeClr val="accent1"/>
          </a:lnRef>
          <a:fillRef idx="0">
            <a:schemeClr val="accent1"/>
          </a:fillRef>
          <a:effectRef idx="2">
            <a:schemeClr val="accent1"/>
          </a:effectRef>
          <a:fontRef idx="minor">
            <a:schemeClr val="tx1"/>
          </a:fontRef>
        </p:style>
      </p:cxnSp>
      <p:sp>
        <p:nvSpPr>
          <p:cNvPr id="35" name="TextBox 34"/>
          <p:cNvSpPr txBox="1"/>
          <p:nvPr/>
        </p:nvSpPr>
        <p:spPr>
          <a:xfrm>
            <a:off x="2153848" y="3259637"/>
            <a:ext cx="647934" cy="369332"/>
          </a:xfrm>
          <a:prstGeom prst="rect">
            <a:avLst/>
          </a:prstGeom>
          <a:noFill/>
        </p:spPr>
        <p:txBody>
          <a:bodyPr wrap="none" rtlCol="0">
            <a:spAutoFit/>
          </a:bodyPr>
          <a:lstStyle/>
          <a:p>
            <a:r>
              <a:rPr lang="nl-NL" dirty="0">
                <a:ln w="0"/>
                <a:solidFill>
                  <a:srgbClr val="0070C0"/>
                </a:solidFill>
                <a:effectLst>
                  <a:outerShdw blurRad="38100" dist="19050" dir="2700000" algn="tl" rotWithShape="0">
                    <a:schemeClr val="dk1">
                      <a:alpha val="40000"/>
                    </a:schemeClr>
                  </a:outerShdw>
                </a:effectLst>
              </a:rPr>
              <a:t>MAA</a:t>
            </a:r>
          </a:p>
        </p:txBody>
      </p:sp>
      <p:sp>
        <p:nvSpPr>
          <p:cNvPr id="36" name="TextBox 35"/>
          <p:cNvSpPr txBox="1"/>
          <p:nvPr/>
        </p:nvSpPr>
        <p:spPr>
          <a:xfrm>
            <a:off x="5786618" y="2275131"/>
            <a:ext cx="1111202" cy="369332"/>
          </a:xfrm>
          <a:prstGeom prst="rect">
            <a:avLst/>
          </a:prstGeom>
          <a:noFill/>
        </p:spPr>
        <p:txBody>
          <a:bodyPr wrap="none" rtlCol="0">
            <a:spAutoFit/>
          </a:bodyPr>
          <a:lstStyle/>
          <a:p>
            <a:r>
              <a:rPr lang="en-US" dirty="0">
                <a:ln w="0"/>
                <a:solidFill>
                  <a:srgbClr val="0070C0"/>
                </a:solidFill>
                <a:effectLst>
                  <a:outerShdw blurRad="38100" dist="19050" dir="2700000" algn="tl" rotWithShape="0">
                    <a:schemeClr val="dk1">
                      <a:alpha val="40000"/>
                    </a:schemeClr>
                  </a:outerShdw>
                </a:effectLst>
              </a:rPr>
              <a:t>Scheme</a:t>
            </a:r>
            <a:r>
              <a:rPr lang="nl-NL" dirty="0">
                <a:ln w="0"/>
                <a:solidFill>
                  <a:srgbClr val="0070C0"/>
                </a:solidFill>
                <a:effectLst>
                  <a:outerShdw blurRad="38100" dist="19050" dir="2700000" algn="tl" rotWithShape="0">
                    <a:schemeClr val="dk1">
                      <a:alpha val="40000"/>
                    </a:schemeClr>
                  </a:outerShdw>
                </a:effectLst>
              </a:rPr>
              <a:t> A</a:t>
            </a:r>
          </a:p>
        </p:txBody>
      </p:sp>
      <p:sp>
        <p:nvSpPr>
          <p:cNvPr id="37" name="TextBox 36"/>
          <p:cNvSpPr txBox="1"/>
          <p:nvPr/>
        </p:nvSpPr>
        <p:spPr>
          <a:xfrm>
            <a:off x="5836968" y="4532409"/>
            <a:ext cx="1103187" cy="369332"/>
          </a:xfrm>
          <a:prstGeom prst="rect">
            <a:avLst/>
          </a:prstGeom>
          <a:noFill/>
          <a:ln>
            <a:noFill/>
          </a:ln>
        </p:spPr>
        <p:txBody>
          <a:bodyPr wrap="none" rtlCol="0">
            <a:spAutoFit/>
          </a:bodyPr>
          <a:lstStyle/>
          <a:p>
            <a:r>
              <a:rPr lang="en-US" dirty="0">
                <a:ln w="0"/>
                <a:solidFill>
                  <a:srgbClr val="00B050"/>
                </a:solidFill>
                <a:effectLst>
                  <a:outerShdw blurRad="38100" dist="19050" dir="2700000" algn="tl" rotWithShape="0">
                    <a:schemeClr val="dk1">
                      <a:alpha val="40000"/>
                    </a:schemeClr>
                  </a:outerShdw>
                </a:effectLst>
              </a:rPr>
              <a:t>Scheme</a:t>
            </a:r>
            <a:r>
              <a:rPr lang="nl-NL" dirty="0">
                <a:ln w="0"/>
                <a:solidFill>
                  <a:srgbClr val="00B050"/>
                </a:solidFill>
                <a:effectLst>
                  <a:outerShdw blurRad="38100" dist="19050" dir="2700000" algn="tl" rotWithShape="0">
                    <a:schemeClr val="dk1">
                      <a:alpha val="40000"/>
                    </a:schemeClr>
                  </a:outerShdw>
                </a:effectLst>
              </a:rPr>
              <a:t> B</a:t>
            </a:r>
          </a:p>
        </p:txBody>
      </p:sp>
      <p:sp>
        <p:nvSpPr>
          <p:cNvPr id="38" name="TextBox 37"/>
          <p:cNvSpPr txBox="1"/>
          <p:nvPr/>
        </p:nvSpPr>
        <p:spPr>
          <a:xfrm>
            <a:off x="2307102" y="4948415"/>
            <a:ext cx="660758" cy="369332"/>
          </a:xfrm>
          <a:prstGeom prst="rect">
            <a:avLst/>
          </a:prstGeom>
          <a:noFill/>
        </p:spPr>
        <p:txBody>
          <a:bodyPr wrap="none" rtlCol="0">
            <a:spAutoFit/>
          </a:bodyPr>
          <a:lstStyle/>
          <a:p>
            <a:r>
              <a:rPr lang="nl-NL" dirty="0">
                <a:ln w="0"/>
                <a:solidFill>
                  <a:srgbClr val="00B050"/>
                </a:solidFill>
                <a:effectLst>
                  <a:outerShdw blurRad="38100" dist="19050" dir="2700000" algn="tl" rotWithShape="0">
                    <a:schemeClr val="dk1">
                      <a:alpha val="40000"/>
                    </a:schemeClr>
                  </a:outerShdw>
                </a:effectLst>
              </a:rPr>
              <a:t>Basic</a:t>
            </a:r>
          </a:p>
        </p:txBody>
      </p:sp>
      <p:cxnSp>
        <p:nvCxnSpPr>
          <p:cNvPr id="42" name="Straight Connector 41"/>
          <p:cNvCxnSpPr/>
          <p:nvPr/>
        </p:nvCxnSpPr>
        <p:spPr>
          <a:xfrm flipV="1">
            <a:off x="6588224" y="2708920"/>
            <a:ext cx="0" cy="1800200"/>
          </a:xfrm>
          <a:prstGeom prst="line">
            <a:avLst/>
          </a:prstGeom>
          <a:ln>
            <a:tailEnd type="triangle"/>
          </a:ln>
        </p:spPr>
        <p:style>
          <a:lnRef idx="3">
            <a:schemeClr val="accent3"/>
          </a:lnRef>
          <a:fillRef idx="0">
            <a:schemeClr val="accent3"/>
          </a:fillRef>
          <a:effectRef idx="2">
            <a:schemeClr val="accent3"/>
          </a:effectRef>
          <a:fontRef idx="minor">
            <a:schemeClr val="tx1"/>
          </a:fontRef>
        </p:style>
      </p:cxnSp>
      <p:cxnSp>
        <p:nvCxnSpPr>
          <p:cNvPr id="44" name="Straight Connector 43"/>
          <p:cNvCxnSpPr/>
          <p:nvPr/>
        </p:nvCxnSpPr>
        <p:spPr>
          <a:xfrm flipV="1">
            <a:off x="4860032" y="2708920"/>
            <a:ext cx="0" cy="1800200"/>
          </a:xfrm>
          <a:prstGeom prst="line">
            <a:avLst/>
          </a:prstGeom>
          <a:ln>
            <a:solidFill>
              <a:schemeClr val="accent3">
                <a:alpha val="1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49" name="Straight Connector 48"/>
          <p:cNvCxnSpPr/>
          <p:nvPr/>
        </p:nvCxnSpPr>
        <p:spPr>
          <a:xfrm flipV="1">
            <a:off x="5292080" y="2708920"/>
            <a:ext cx="0" cy="1800200"/>
          </a:xfrm>
          <a:prstGeom prst="line">
            <a:avLst/>
          </a:prstGeom>
          <a:ln>
            <a:solidFill>
              <a:schemeClr val="accent3">
                <a:alpha val="2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0" name="Straight Connector 49"/>
          <p:cNvCxnSpPr/>
          <p:nvPr/>
        </p:nvCxnSpPr>
        <p:spPr>
          <a:xfrm flipV="1">
            <a:off x="5724128" y="2708920"/>
            <a:ext cx="0" cy="1800200"/>
          </a:xfrm>
          <a:prstGeom prst="line">
            <a:avLst/>
          </a:prstGeom>
          <a:ln>
            <a:solidFill>
              <a:schemeClr val="accent3">
                <a:alpha val="3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cxnSp>
        <p:nvCxnSpPr>
          <p:cNvPr id="51" name="Straight Connector 50"/>
          <p:cNvCxnSpPr/>
          <p:nvPr/>
        </p:nvCxnSpPr>
        <p:spPr>
          <a:xfrm flipV="1">
            <a:off x="6156176" y="2708920"/>
            <a:ext cx="0" cy="1800200"/>
          </a:xfrm>
          <a:prstGeom prst="line">
            <a:avLst/>
          </a:prstGeom>
          <a:ln>
            <a:solidFill>
              <a:schemeClr val="accent3">
                <a:alpha val="50000"/>
              </a:schemeClr>
            </a:solidFill>
            <a:prstDash val="sysDash"/>
            <a:tailEnd type="triangle"/>
          </a:ln>
        </p:spPr>
        <p:style>
          <a:lnRef idx="3">
            <a:schemeClr val="accent3"/>
          </a:lnRef>
          <a:fillRef idx="0">
            <a:schemeClr val="accent3"/>
          </a:fillRef>
          <a:effectRef idx="2">
            <a:schemeClr val="accent3"/>
          </a:effectRef>
          <a:fontRef idx="minor">
            <a:schemeClr val="tx1"/>
          </a:fontRef>
        </p:style>
      </p:cxnSp>
      <p:sp>
        <p:nvSpPr>
          <p:cNvPr id="55" name="TextBox 54"/>
          <p:cNvSpPr txBox="1"/>
          <p:nvPr/>
        </p:nvSpPr>
        <p:spPr>
          <a:xfrm>
            <a:off x="1331640" y="1628800"/>
            <a:ext cx="2722348" cy="646331"/>
          </a:xfrm>
          <a:prstGeom prst="rect">
            <a:avLst/>
          </a:prstGeom>
          <a:noFill/>
        </p:spPr>
        <p:txBody>
          <a:bodyPr wrap="none" rtlCol="0">
            <a:spAutoFit/>
          </a:bodyPr>
          <a:lstStyle/>
          <a:p>
            <a:r>
              <a:rPr lang="en-US" b="1" dirty="0">
                <a:solidFill>
                  <a:srgbClr val="FF0000"/>
                </a:solidFill>
              </a:rPr>
              <a:t>Corrections on existing </a:t>
            </a:r>
            <a:br>
              <a:rPr lang="en-US" b="1" dirty="0">
                <a:solidFill>
                  <a:srgbClr val="FF0000"/>
                </a:solidFill>
              </a:rPr>
            </a:br>
            <a:r>
              <a:rPr lang="en-US" b="1" dirty="0">
                <a:solidFill>
                  <a:srgbClr val="FF0000"/>
                </a:solidFill>
              </a:rPr>
              <a:t>Basic and MAA certificates</a:t>
            </a:r>
          </a:p>
        </p:txBody>
      </p:sp>
      <p:sp>
        <p:nvSpPr>
          <p:cNvPr id="39" name="TextBox 38"/>
          <p:cNvSpPr txBox="1"/>
          <p:nvPr/>
        </p:nvSpPr>
        <p:spPr>
          <a:xfrm>
            <a:off x="1619539" y="5539298"/>
            <a:ext cx="2434449" cy="369332"/>
          </a:xfrm>
          <a:prstGeom prst="rect">
            <a:avLst/>
          </a:prstGeom>
          <a:noFill/>
        </p:spPr>
        <p:txBody>
          <a:bodyPr wrap="none" rtlCol="0">
            <a:spAutoFit/>
          </a:bodyPr>
          <a:lstStyle/>
          <a:p>
            <a:r>
              <a:rPr lang="en-US" b="1" dirty="0">
                <a:solidFill>
                  <a:srgbClr val="00B050"/>
                </a:solidFill>
              </a:rPr>
              <a:t>Correct Basic certificate</a:t>
            </a:r>
          </a:p>
        </p:txBody>
      </p:sp>
      <p:sp>
        <p:nvSpPr>
          <p:cNvPr id="40" name="TextBox 39"/>
          <p:cNvSpPr txBox="1"/>
          <p:nvPr/>
        </p:nvSpPr>
        <p:spPr>
          <a:xfrm>
            <a:off x="1587763" y="3811106"/>
            <a:ext cx="2428037" cy="369332"/>
          </a:xfrm>
          <a:prstGeom prst="rect">
            <a:avLst/>
          </a:prstGeom>
          <a:noFill/>
        </p:spPr>
        <p:txBody>
          <a:bodyPr wrap="none" rtlCol="0">
            <a:spAutoFit/>
          </a:bodyPr>
          <a:lstStyle/>
          <a:p>
            <a:r>
              <a:rPr lang="en-US" b="1" dirty="0">
                <a:solidFill>
                  <a:srgbClr val="0070C0"/>
                </a:solidFill>
              </a:rPr>
              <a:t>Correct MAA certificate</a:t>
            </a:r>
          </a:p>
        </p:txBody>
      </p:sp>
      <p:sp>
        <p:nvSpPr>
          <p:cNvPr id="41" name="TextBox 40"/>
          <p:cNvSpPr txBox="1"/>
          <p:nvPr/>
        </p:nvSpPr>
        <p:spPr>
          <a:xfrm>
            <a:off x="5175376" y="5507976"/>
            <a:ext cx="2426370" cy="369332"/>
          </a:xfrm>
          <a:prstGeom prst="rect">
            <a:avLst/>
          </a:prstGeom>
          <a:noFill/>
        </p:spPr>
        <p:txBody>
          <a:bodyPr wrap="none" rtlCol="0">
            <a:spAutoFit/>
          </a:bodyPr>
          <a:lstStyle/>
          <a:p>
            <a:r>
              <a:rPr lang="en-US" b="1" dirty="0"/>
              <a:t>Annex to the certificate</a:t>
            </a:r>
          </a:p>
        </p:txBody>
      </p:sp>
      <p:grpSp>
        <p:nvGrpSpPr>
          <p:cNvPr id="46" name="Group 45"/>
          <p:cNvGrpSpPr/>
          <p:nvPr/>
        </p:nvGrpSpPr>
        <p:grpSpPr>
          <a:xfrm>
            <a:off x="3190027" y="3620568"/>
            <a:ext cx="2750126" cy="1996615"/>
            <a:chOff x="2715227" y="3664634"/>
            <a:chExt cx="3305745" cy="2198588"/>
          </a:xfrm>
        </p:grpSpPr>
        <p:sp>
          <p:nvSpPr>
            <p:cNvPr id="43" name="Freeform 42"/>
            <p:cNvSpPr/>
            <p:nvPr/>
          </p:nvSpPr>
          <p:spPr>
            <a:xfrm>
              <a:off x="3736720" y="3664634"/>
              <a:ext cx="2284252" cy="1934308"/>
            </a:xfrm>
            <a:custGeom>
              <a:avLst/>
              <a:gdLst>
                <a:gd name="connsiteX0" fmla="*/ 3601329 w 3601329"/>
                <a:gd name="connsiteY0" fmla="*/ 1934308 h 1934308"/>
                <a:gd name="connsiteX1" fmla="*/ 1547446 w 3601329"/>
                <a:gd name="connsiteY1" fmla="*/ 260252 h 1934308"/>
                <a:gd name="connsiteX2" fmla="*/ 0 w 3601329"/>
                <a:gd name="connsiteY2" fmla="*/ 372794 h 1934308"/>
              </a:gdLst>
              <a:ahLst/>
              <a:cxnLst>
                <a:cxn ang="0">
                  <a:pos x="connsiteX0" y="connsiteY0"/>
                </a:cxn>
                <a:cxn ang="0">
                  <a:pos x="connsiteX1" y="connsiteY1"/>
                </a:cxn>
                <a:cxn ang="0">
                  <a:pos x="connsiteX2" y="connsiteY2"/>
                </a:cxn>
              </a:cxnLst>
              <a:rect l="l" t="t" r="r" b="b"/>
              <a:pathLst>
                <a:path w="3601329" h="1934308">
                  <a:moveTo>
                    <a:pt x="3601329" y="1934308"/>
                  </a:moveTo>
                  <a:cubicBezTo>
                    <a:pt x="2874498" y="1227406"/>
                    <a:pt x="2147667" y="520504"/>
                    <a:pt x="1547446" y="260252"/>
                  </a:cubicBezTo>
                  <a:cubicBezTo>
                    <a:pt x="947225" y="0"/>
                    <a:pt x="93784" y="178191"/>
                    <a:pt x="0" y="372794"/>
                  </a:cubicBezTo>
                </a:path>
              </a:pathLst>
            </a:custGeom>
            <a:ln w="38100">
              <a:solidFill>
                <a:schemeClr val="tx2">
                  <a:lumMod val="60000"/>
                  <a:lumOff val="40000"/>
                </a:schemeClr>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nl-NL"/>
            </a:p>
          </p:txBody>
        </p:sp>
        <p:sp>
          <p:nvSpPr>
            <p:cNvPr id="45" name="Freeform 44"/>
            <p:cNvSpPr/>
            <p:nvPr/>
          </p:nvSpPr>
          <p:spPr>
            <a:xfrm>
              <a:off x="2715227" y="4587189"/>
              <a:ext cx="3191133" cy="1276033"/>
            </a:xfrm>
            <a:custGeom>
              <a:avLst/>
              <a:gdLst>
                <a:gd name="connsiteX0" fmla="*/ 3502855 w 3502855"/>
                <a:gd name="connsiteY0" fmla="*/ 508781 h 691661"/>
                <a:gd name="connsiteX1" fmla="*/ 1069145 w 3502855"/>
                <a:gd name="connsiteY1" fmla="*/ 30480 h 691661"/>
                <a:gd name="connsiteX2" fmla="*/ 0 w 3502855"/>
                <a:gd name="connsiteY2" fmla="*/ 691661 h 691661"/>
              </a:gdLst>
              <a:ahLst/>
              <a:cxnLst>
                <a:cxn ang="0">
                  <a:pos x="connsiteX0" y="connsiteY0"/>
                </a:cxn>
                <a:cxn ang="0">
                  <a:pos x="connsiteX1" y="connsiteY1"/>
                </a:cxn>
                <a:cxn ang="0">
                  <a:pos x="connsiteX2" y="connsiteY2"/>
                </a:cxn>
              </a:cxnLst>
              <a:rect l="l" t="t" r="r" b="b"/>
              <a:pathLst>
                <a:path w="3502855" h="691661">
                  <a:moveTo>
                    <a:pt x="3502855" y="508781"/>
                  </a:moveTo>
                  <a:cubicBezTo>
                    <a:pt x="2577904" y="254390"/>
                    <a:pt x="1652954" y="0"/>
                    <a:pt x="1069145" y="30480"/>
                  </a:cubicBezTo>
                  <a:cubicBezTo>
                    <a:pt x="485336" y="60960"/>
                    <a:pt x="242668" y="376310"/>
                    <a:pt x="0" y="691661"/>
                  </a:cubicBezTo>
                </a:path>
              </a:pathLst>
            </a:custGeom>
            <a:ln w="38100">
              <a:prstDash val="sysDash"/>
              <a:headEnd type="none" w="med" len="med"/>
              <a:tailEnd type="triangle" w="med" len="med"/>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nl-NL"/>
            </a:p>
          </p:txBody>
        </p:sp>
      </p:grpSp>
    </p:spTree>
    <p:extLst>
      <p:ext uri="{BB962C8B-B14F-4D97-AF65-F5344CB8AC3E}">
        <p14:creationId xmlns:p14="http://schemas.microsoft.com/office/powerpoint/2010/main" val="718823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Content of the Annex</a:t>
            </a:r>
          </a:p>
        </p:txBody>
      </p:sp>
      <p:sp>
        <p:nvSpPr>
          <p:cNvPr id="3" name="Content Placeholder 2"/>
          <p:cNvSpPr>
            <a:spLocks noGrp="1"/>
          </p:cNvSpPr>
          <p:nvPr>
            <p:ph idx="1"/>
          </p:nvPr>
        </p:nvSpPr>
        <p:spPr/>
        <p:txBody>
          <a:bodyPr/>
          <a:lstStyle/>
          <a:p>
            <a:pPr marL="0" indent="0">
              <a:buNone/>
            </a:pPr>
            <a:r>
              <a:rPr lang="en-US" dirty="0"/>
              <a:t>PD-07:4.4 The annex is issued in the following instances:</a:t>
            </a:r>
          </a:p>
          <a:p>
            <a:pPr marL="900113" indent="-900113">
              <a:buNone/>
            </a:pPr>
            <a:r>
              <a:rPr lang="en-US" dirty="0"/>
              <a:t>a)	to correct an error by the applicant or the Issuing Authority/Participant; </a:t>
            </a:r>
          </a:p>
          <a:p>
            <a:pPr marL="900113" indent="-900113">
              <a:buNone/>
            </a:pPr>
            <a:r>
              <a:rPr lang="en-US" dirty="0"/>
              <a:t>b)	When the ownership of the Certificate is transferred to a new applicant.</a:t>
            </a:r>
          </a:p>
          <a:p>
            <a:endParaRPr lang="nl-NL" dirty="0"/>
          </a:p>
        </p:txBody>
      </p:sp>
    </p:spTree>
    <p:extLst>
      <p:ext uri="{BB962C8B-B14F-4D97-AF65-F5344CB8AC3E}">
        <p14:creationId xmlns:p14="http://schemas.microsoft.com/office/powerpoint/2010/main" val="280838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nl-NL" dirty="0"/>
              <a:t>Content</a:t>
            </a:r>
          </a:p>
        </p:txBody>
      </p:sp>
      <p:sp>
        <p:nvSpPr>
          <p:cNvPr id="6" name="Content Placeholder 5"/>
          <p:cNvSpPr>
            <a:spLocks noGrp="1"/>
          </p:cNvSpPr>
          <p:nvPr>
            <p:ph idx="1"/>
          </p:nvPr>
        </p:nvSpPr>
        <p:spPr/>
        <p:txBody>
          <a:bodyPr>
            <a:normAutofit/>
          </a:bodyPr>
          <a:lstStyle/>
          <a:p>
            <a:r>
              <a:rPr lang="nl-NL" sz="2400" dirty="0"/>
              <a:t>Reference </a:t>
            </a:r>
            <a:r>
              <a:rPr lang="en-US" sz="2400" dirty="0"/>
              <a:t>to the existing certificate</a:t>
            </a:r>
          </a:p>
          <a:p>
            <a:r>
              <a:rPr lang="nl-NL" sz="2400" dirty="0"/>
              <a:t>The name and </a:t>
            </a:r>
            <a:r>
              <a:rPr lang="en-US" sz="2400" dirty="0"/>
              <a:t>address of the IA that issue the annex;</a:t>
            </a:r>
          </a:p>
          <a:p>
            <a:r>
              <a:rPr lang="en-US" sz="2400" dirty="0"/>
              <a:t>Date of issue;</a:t>
            </a:r>
          </a:p>
          <a:p>
            <a:r>
              <a:rPr lang="nl-NL" sz="2400" dirty="0"/>
              <a:t>OIML CS-Logo;</a:t>
            </a:r>
          </a:p>
          <a:p>
            <a:r>
              <a:rPr lang="en-US" sz="2400" dirty="0"/>
              <a:t>PD-07:4.4 Identification of the name change and/or the correction of the error</a:t>
            </a:r>
            <a:r>
              <a:rPr lang="nl-NL" sz="2400" dirty="0"/>
              <a:t>.</a:t>
            </a:r>
          </a:p>
          <a:p>
            <a:pPr marL="0" indent="0">
              <a:buNone/>
            </a:pPr>
            <a:r>
              <a:rPr lang="nl-NL" sz="2400" dirty="0"/>
              <a:t>No </a:t>
            </a:r>
            <a:r>
              <a:rPr lang="en-US" sz="2400" dirty="0"/>
              <a:t>changes the technical or metrological characteristics of the measuring instrument/module are allowed (</a:t>
            </a:r>
            <a:r>
              <a:rPr lang="nl-NL" sz="2400" dirty="0"/>
              <a:t>PD-07:4.5)</a:t>
            </a:r>
            <a:r>
              <a:rPr lang="en-US" sz="2400" dirty="0"/>
              <a:t>.</a:t>
            </a:r>
            <a:endParaRPr lang="nl-NL" sz="2400" dirty="0"/>
          </a:p>
          <a:p>
            <a:endParaRPr lang="nl-NL" sz="2400" dirty="0"/>
          </a:p>
        </p:txBody>
      </p:sp>
    </p:spTree>
    <p:extLst>
      <p:ext uri="{BB962C8B-B14F-4D97-AF65-F5344CB8AC3E}">
        <p14:creationId xmlns:p14="http://schemas.microsoft.com/office/powerpoint/2010/main" val="529342196"/>
      </p:ext>
    </p:extLst>
  </p:cSld>
  <p:clrMapOvr>
    <a:masterClrMapping/>
  </p:clrMapOvr>
</p:sld>
</file>

<file path=ppt/theme/theme1.xml><?xml version="1.0" encoding="utf-8"?>
<a:theme xmlns:a="http://schemas.openxmlformats.org/drawingml/2006/main" name="OIML PowerPoint Layout 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OIML-CS Seminar June 2017 - Slide template</Template>
  <TotalTime>0</TotalTime>
  <Words>762</Words>
  <Application>Microsoft Office PowerPoint</Application>
  <PresentationFormat>Bildschirmpräsentation (4:3)</PresentationFormat>
  <Paragraphs>139</Paragraphs>
  <Slides>25</Slides>
  <Notes>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25</vt:i4>
      </vt:variant>
    </vt:vector>
  </HeadingPairs>
  <TitlesOfParts>
    <vt:vector size="28" baseType="lpstr">
      <vt:lpstr>Arial</vt:lpstr>
      <vt:lpstr>Calibri</vt:lpstr>
      <vt:lpstr>OIML PowerPoint Layout 2015</vt:lpstr>
      <vt:lpstr>Use of ‘old’ data</vt:lpstr>
      <vt:lpstr>Transitions</vt:lpstr>
      <vt:lpstr>Transition arrangements</vt:lpstr>
      <vt:lpstr>Observation PD-07:4</vt:lpstr>
      <vt:lpstr>PowerPoint-Präsentation</vt:lpstr>
      <vt:lpstr>Existing Basic and MAA certificates</vt:lpstr>
      <vt:lpstr>PowerPoint-Präsentation</vt:lpstr>
      <vt:lpstr>Content of the Annex</vt:lpstr>
      <vt:lpstr>Content</vt:lpstr>
      <vt:lpstr>Observation PD-07:5.1.2 &amp;6.1.2 clause b</vt:lpstr>
      <vt:lpstr>PowerPoint-Präsentation</vt:lpstr>
      <vt:lpstr>Latest requirements</vt:lpstr>
      <vt:lpstr>Observation PD-07:5.2.1</vt:lpstr>
      <vt:lpstr>Old data for Scheme B certificates</vt:lpstr>
      <vt:lpstr>PowerPoint-Präsentation</vt:lpstr>
      <vt:lpstr>PowerPoint-Präsentation</vt:lpstr>
      <vt:lpstr>Clause 6.2.1</vt:lpstr>
      <vt:lpstr>Backdoor</vt:lpstr>
      <vt:lpstr>PowerPoint-Präsentation</vt:lpstr>
      <vt:lpstr>Observation PD-07:6.2.1</vt:lpstr>
      <vt:lpstr>Review R51</vt:lpstr>
      <vt:lpstr>Examples</vt:lpstr>
      <vt:lpstr>PowerPoint-Präsentation</vt:lpstr>
      <vt:lpstr>Conclusion at the MC meeting March 2018</vt:lpstr>
      <vt:lpstr>PowerPoint-Präsentation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Oosterman</dc:creator>
  <cp:lastModifiedBy>Peter Ulbig</cp:lastModifiedBy>
  <cp:revision>48</cp:revision>
  <dcterms:created xsi:type="dcterms:W3CDTF">2017-05-23T10:37:45Z</dcterms:created>
  <dcterms:modified xsi:type="dcterms:W3CDTF">2018-05-14T07:59:49Z</dcterms:modified>
</cp:coreProperties>
</file>